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9" r:id="rId3"/>
  </p:sldIdLst>
  <p:sldSz cx="12192000" cy="16256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14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36" d="100"/>
          <a:sy n="36" d="100"/>
        </p:scale>
        <p:origin x="2058" y="90"/>
      </p:cViewPr>
      <p:guideLst>
        <p:guide orient="horz" pos="514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74C98AC-92F3-472C-880B-89D129787C37}" type="datetimeFigureOut">
              <a:rPr kumimoji="1" lang="ja-JP" altLang="en-US" smtClean="0"/>
              <a:t>2021/8/4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5FF7CF-70D5-487F-8B50-FACCAEEF6925}" type="slidenum">
              <a:rPr kumimoji="1" lang="ja-JP" altLang="en-US" smtClean="0"/>
              <a:t>‹#›</a:t>
            </a:fld>
            <a:endParaRPr kumimoji="1" lang="ja-JP" altLang="en-US"/>
          </a:p>
        </p:txBody>
      </p:sp>
    </p:spTree>
    <p:extLst>
      <p:ext uri="{BB962C8B-B14F-4D97-AF65-F5344CB8AC3E}">
        <p14:creationId xmlns:p14="http://schemas.microsoft.com/office/powerpoint/2010/main" val="4136674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74C98AC-92F3-472C-880B-89D129787C37}" type="datetimeFigureOut">
              <a:rPr kumimoji="1" lang="ja-JP" altLang="en-US" smtClean="0"/>
              <a:t>2021/8/4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5FF7CF-70D5-487F-8B50-FACCAEEF6925}" type="slidenum">
              <a:rPr kumimoji="1" lang="ja-JP" altLang="en-US" smtClean="0"/>
              <a:t>‹#›</a:t>
            </a:fld>
            <a:endParaRPr kumimoji="1" lang="ja-JP" altLang="en-US"/>
          </a:p>
        </p:txBody>
      </p:sp>
    </p:spTree>
    <p:extLst>
      <p:ext uri="{BB962C8B-B14F-4D97-AF65-F5344CB8AC3E}">
        <p14:creationId xmlns:p14="http://schemas.microsoft.com/office/powerpoint/2010/main" val="727453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74C98AC-92F3-472C-880B-89D129787C37}" type="datetimeFigureOut">
              <a:rPr kumimoji="1" lang="ja-JP" altLang="en-US" smtClean="0"/>
              <a:t>2021/8/4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5FF7CF-70D5-487F-8B50-FACCAEEF6925}" type="slidenum">
              <a:rPr kumimoji="1" lang="ja-JP" altLang="en-US" smtClean="0"/>
              <a:t>‹#›</a:t>
            </a:fld>
            <a:endParaRPr kumimoji="1" lang="ja-JP" altLang="en-US"/>
          </a:p>
        </p:txBody>
      </p:sp>
    </p:spTree>
    <p:extLst>
      <p:ext uri="{BB962C8B-B14F-4D97-AF65-F5344CB8AC3E}">
        <p14:creationId xmlns:p14="http://schemas.microsoft.com/office/powerpoint/2010/main" val="664527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74C98AC-92F3-472C-880B-89D129787C37}" type="datetimeFigureOut">
              <a:rPr kumimoji="1" lang="ja-JP" altLang="en-US" smtClean="0"/>
              <a:t>2021/8/4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5FF7CF-70D5-487F-8B50-FACCAEEF6925}" type="slidenum">
              <a:rPr kumimoji="1" lang="ja-JP" altLang="en-US" smtClean="0"/>
              <a:t>‹#›</a:t>
            </a:fld>
            <a:endParaRPr kumimoji="1" lang="ja-JP" altLang="en-US"/>
          </a:p>
        </p:txBody>
      </p:sp>
    </p:spTree>
    <p:extLst>
      <p:ext uri="{BB962C8B-B14F-4D97-AF65-F5344CB8AC3E}">
        <p14:creationId xmlns:p14="http://schemas.microsoft.com/office/powerpoint/2010/main" val="1966581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74C98AC-92F3-472C-880B-89D129787C37}" type="datetimeFigureOut">
              <a:rPr kumimoji="1" lang="ja-JP" altLang="en-US" smtClean="0"/>
              <a:t>2021/8/4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5FF7CF-70D5-487F-8B50-FACCAEEF6925}" type="slidenum">
              <a:rPr kumimoji="1" lang="ja-JP" altLang="en-US" smtClean="0"/>
              <a:t>‹#›</a:t>
            </a:fld>
            <a:endParaRPr kumimoji="1" lang="ja-JP" altLang="en-US"/>
          </a:p>
        </p:txBody>
      </p:sp>
    </p:spTree>
    <p:extLst>
      <p:ext uri="{BB962C8B-B14F-4D97-AF65-F5344CB8AC3E}">
        <p14:creationId xmlns:p14="http://schemas.microsoft.com/office/powerpoint/2010/main" val="3545774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74C98AC-92F3-472C-880B-89D129787C37}" type="datetimeFigureOut">
              <a:rPr kumimoji="1" lang="ja-JP" altLang="en-US" smtClean="0"/>
              <a:t>2021/8/4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E5FF7CF-70D5-487F-8B50-FACCAEEF6925}" type="slidenum">
              <a:rPr kumimoji="1" lang="ja-JP" altLang="en-US" smtClean="0"/>
              <a:t>‹#›</a:t>
            </a:fld>
            <a:endParaRPr kumimoji="1" lang="ja-JP" altLang="en-US"/>
          </a:p>
        </p:txBody>
      </p:sp>
    </p:spTree>
    <p:extLst>
      <p:ext uri="{BB962C8B-B14F-4D97-AF65-F5344CB8AC3E}">
        <p14:creationId xmlns:p14="http://schemas.microsoft.com/office/powerpoint/2010/main" val="449834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9" y="5937956"/>
            <a:ext cx="5157787" cy="87338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1" y="5937956"/>
            <a:ext cx="5183188" cy="87338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74C98AC-92F3-472C-880B-89D129787C37}" type="datetimeFigureOut">
              <a:rPr kumimoji="1" lang="ja-JP" altLang="en-US" smtClean="0"/>
              <a:t>2021/8/4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E5FF7CF-70D5-487F-8B50-FACCAEEF6925}" type="slidenum">
              <a:rPr kumimoji="1" lang="ja-JP" altLang="en-US" smtClean="0"/>
              <a:t>‹#›</a:t>
            </a:fld>
            <a:endParaRPr kumimoji="1" lang="ja-JP" altLang="en-US"/>
          </a:p>
        </p:txBody>
      </p:sp>
    </p:spTree>
    <p:extLst>
      <p:ext uri="{BB962C8B-B14F-4D97-AF65-F5344CB8AC3E}">
        <p14:creationId xmlns:p14="http://schemas.microsoft.com/office/powerpoint/2010/main" val="3002052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74C98AC-92F3-472C-880B-89D129787C37}" type="datetimeFigureOut">
              <a:rPr kumimoji="1" lang="ja-JP" altLang="en-US" smtClean="0"/>
              <a:t>2021/8/4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E5FF7CF-70D5-487F-8B50-FACCAEEF6925}" type="slidenum">
              <a:rPr kumimoji="1" lang="ja-JP" altLang="en-US" smtClean="0"/>
              <a:t>‹#›</a:t>
            </a:fld>
            <a:endParaRPr kumimoji="1" lang="ja-JP" altLang="en-US"/>
          </a:p>
        </p:txBody>
      </p:sp>
    </p:spTree>
    <p:extLst>
      <p:ext uri="{BB962C8B-B14F-4D97-AF65-F5344CB8AC3E}">
        <p14:creationId xmlns:p14="http://schemas.microsoft.com/office/powerpoint/2010/main" val="2304538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4C98AC-92F3-472C-880B-89D129787C37}" type="datetimeFigureOut">
              <a:rPr kumimoji="1" lang="ja-JP" altLang="en-US" smtClean="0"/>
              <a:t>2021/8/4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E5FF7CF-70D5-487F-8B50-FACCAEEF6925}" type="slidenum">
              <a:rPr kumimoji="1" lang="ja-JP" altLang="en-US" smtClean="0"/>
              <a:t>‹#›</a:t>
            </a:fld>
            <a:endParaRPr kumimoji="1" lang="ja-JP" altLang="en-US"/>
          </a:p>
        </p:txBody>
      </p:sp>
    </p:spTree>
    <p:extLst>
      <p:ext uri="{BB962C8B-B14F-4D97-AF65-F5344CB8AC3E}">
        <p14:creationId xmlns:p14="http://schemas.microsoft.com/office/powerpoint/2010/main" val="3666749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74C98AC-92F3-472C-880B-89D129787C37}" type="datetimeFigureOut">
              <a:rPr kumimoji="1" lang="ja-JP" altLang="en-US" smtClean="0"/>
              <a:t>2021/8/4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E5FF7CF-70D5-487F-8B50-FACCAEEF6925}" type="slidenum">
              <a:rPr kumimoji="1" lang="ja-JP" altLang="en-US" smtClean="0"/>
              <a:t>‹#›</a:t>
            </a:fld>
            <a:endParaRPr kumimoji="1" lang="ja-JP" altLang="en-US"/>
          </a:p>
        </p:txBody>
      </p:sp>
    </p:spTree>
    <p:extLst>
      <p:ext uri="{BB962C8B-B14F-4D97-AF65-F5344CB8AC3E}">
        <p14:creationId xmlns:p14="http://schemas.microsoft.com/office/powerpoint/2010/main" val="655847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smtClean="0"/>
              <a:t>図を追加</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74C98AC-92F3-472C-880B-89D129787C37}" type="datetimeFigureOut">
              <a:rPr kumimoji="1" lang="ja-JP" altLang="en-US" smtClean="0"/>
              <a:t>2021/8/4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E5FF7CF-70D5-487F-8B50-FACCAEEF6925}" type="slidenum">
              <a:rPr kumimoji="1" lang="ja-JP" altLang="en-US" smtClean="0"/>
              <a:t>‹#›</a:t>
            </a:fld>
            <a:endParaRPr kumimoji="1" lang="ja-JP" altLang="en-US"/>
          </a:p>
        </p:txBody>
      </p:sp>
    </p:spTree>
    <p:extLst>
      <p:ext uri="{BB962C8B-B14F-4D97-AF65-F5344CB8AC3E}">
        <p14:creationId xmlns:p14="http://schemas.microsoft.com/office/powerpoint/2010/main" val="3129611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D74C98AC-92F3-472C-880B-89D129787C37}" type="datetimeFigureOut">
              <a:rPr kumimoji="1" lang="ja-JP" altLang="en-US" smtClean="0"/>
              <a:t>2021/8/4</a:t>
            </a:fld>
            <a:endParaRPr kumimoji="1" lang="ja-JP" altLang="en-US"/>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BE5FF7CF-70D5-487F-8B50-FACCAEEF6925}" type="slidenum">
              <a:rPr kumimoji="1" lang="ja-JP" altLang="en-US" smtClean="0"/>
              <a:t>‹#›</a:t>
            </a:fld>
            <a:endParaRPr kumimoji="1" lang="ja-JP" altLang="en-US"/>
          </a:p>
        </p:txBody>
      </p:sp>
    </p:spTree>
    <p:extLst>
      <p:ext uri="{BB962C8B-B14F-4D97-AF65-F5344CB8AC3E}">
        <p14:creationId xmlns:p14="http://schemas.microsoft.com/office/powerpoint/2010/main" val="326662973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04800" y="1583896"/>
            <a:ext cx="11620499" cy="1579920"/>
          </a:xfrm>
          <a:prstGeom prst="rect">
            <a:avLst/>
          </a:prstGeom>
          <a:noFill/>
        </p:spPr>
        <p:txBody>
          <a:bodyPr wrap="square" rtlCol="0">
            <a:spAutoFit/>
          </a:bodyPr>
          <a:lstStyle/>
          <a:p>
            <a:pPr algn="ctr">
              <a:lnSpc>
                <a:spcPts val="5800"/>
              </a:lnSpc>
            </a:pPr>
            <a:r>
              <a:rPr kumimoji="1" lang="ja-JP" altLang="en-US" sz="3200" b="1" dirty="0" smtClean="0"/>
              <a:t>～津波災害に備えていただくために～</a:t>
            </a:r>
            <a:endParaRPr kumimoji="1" lang="en-US" altLang="ja-JP" sz="3200" b="1" dirty="0" smtClean="0"/>
          </a:p>
          <a:p>
            <a:pPr algn="ctr">
              <a:lnSpc>
                <a:spcPts val="5800"/>
              </a:lnSpc>
            </a:pPr>
            <a:r>
              <a:rPr kumimoji="1" lang="ja-JP" altLang="en-US" sz="3600" b="1" dirty="0" smtClean="0"/>
              <a:t>大磯町の「津波災害警戒区域」の指定に向けた取組み</a:t>
            </a:r>
            <a:endParaRPr kumimoji="1" lang="ja-JP" altLang="en-US" sz="3600" b="1" dirty="0"/>
          </a:p>
        </p:txBody>
      </p:sp>
      <p:sp>
        <p:nvSpPr>
          <p:cNvPr id="5" name="角丸四角形 4"/>
          <p:cNvSpPr/>
          <p:nvPr/>
        </p:nvSpPr>
        <p:spPr>
          <a:xfrm>
            <a:off x="304800" y="1444833"/>
            <a:ext cx="11595100" cy="1875471"/>
          </a:xfrm>
          <a:prstGeom prst="roundRect">
            <a:avLst/>
          </a:prstGeom>
          <a:no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304800" y="3440954"/>
            <a:ext cx="11595100" cy="4183196"/>
          </a:xfrm>
          <a:prstGeom prst="rect">
            <a:avLst/>
          </a:prstGeom>
          <a:noFill/>
        </p:spPr>
        <p:txBody>
          <a:bodyPr wrap="square" rtlCol="0">
            <a:spAutoFit/>
          </a:bodyPr>
          <a:lstStyle/>
          <a:p>
            <a:pPr algn="just">
              <a:lnSpc>
                <a:spcPts val="3000"/>
              </a:lnSpc>
              <a:spcAft>
                <a:spcPts val="0"/>
              </a:spcAft>
            </a:pPr>
            <a:r>
              <a:rPr lang="ja-JP" altLang="ja-JP" sz="2400" b="1" kern="100" dirty="0">
                <a:latin typeface="+mn-ea"/>
                <a:cs typeface="Times New Roman" panose="02020603050405020304" pitchFamily="18" charset="0"/>
              </a:rPr>
              <a:t>〇　最大クラスの津波が発生した場合でも「何としても人命を守る」という基本</a:t>
            </a:r>
            <a:r>
              <a:rPr lang="ja-JP" altLang="ja-JP" sz="2400" b="1" kern="100" dirty="0" smtClean="0">
                <a:latin typeface="+mn-ea"/>
                <a:cs typeface="Times New Roman" panose="02020603050405020304" pitchFamily="18" charset="0"/>
              </a:rPr>
              <a:t>理</a:t>
            </a:r>
            <a:endParaRPr lang="en-US" altLang="ja-JP" sz="2400" b="1" kern="100" dirty="0" smtClean="0">
              <a:latin typeface="+mn-ea"/>
              <a:cs typeface="Times New Roman" panose="02020603050405020304" pitchFamily="18" charset="0"/>
            </a:endParaRPr>
          </a:p>
          <a:p>
            <a:pPr algn="just">
              <a:lnSpc>
                <a:spcPts val="3000"/>
              </a:lnSpc>
              <a:spcAft>
                <a:spcPts val="0"/>
              </a:spcAft>
            </a:pPr>
            <a:r>
              <a:rPr lang="ja-JP" altLang="en-US" sz="2400" b="1" kern="100" dirty="0">
                <a:latin typeface="+mn-ea"/>
                <a:cs typeface="Times New Roman" panose="02020603050405020304" pitchFamily="18" charset="0"/>
              </a:rPr>
              <a:t>　</a:t>
            </a:r>
            <a:r>
              <a:rPr lang="ja-JP" altLang="ja-JP" sz="2400" b="1" kern="100" dirty="0" smtClean="0">
                <a:latin typeface="+mn-ea"/>
                <a:cs typeface="Times New Roman" panose="02020603050405020304" pitchFamily="18" charset="0"/>
              </a:rPr>
              <a:t>念</a:t>
            </a:r>
            <a:r>
              <a:rPr lang="ja-JP" altLang="ja-JP" sz="2400" b="1" kern="100" dirty="0">
                <a:latin typeface="+mn-ea"/>
                <a:cs typeface="Times New Roman" panose="02020603050405020304" pitchFamily="18" charset="0"/>
              </a:rPr>
              <a:t>のもとで、総合的な地域づくりの中で津波防災を推進する「津波防災</a:t>
            </a:r>
            <a:r>
              <a:rPr lang="ja-JP" altLang="ja-JP" sz="2400" b="1" kern="100" dirty="0" smtClean="0">
                <a:latin typeface="+mn-ea"/>
                <a:cs typeface="Times New Roman" panose="02020603050405020304" pitchFamily="18" charset="0"/>
              </a:rPr>
              <a:t>地域づく</a:t>
            </a:r>
            <a:endParaRPr lang="en-US" altLang="ja-JP" sz="2400" b="1" kern="100" dirty="0" smtClean="0">
              <a:latin typeface="+mn-ea"/>
              <a:cs typeface="Times New Roman" panose="02020603050405020304" pitchFamily="18" charset="0"/>
            </a:endParaRPr>
          </a:p>
          <a:p>
            <a:pPr algn="just">
              <a:lnSpc>
                <a:spcPts val="3000"/>
              </a:lnSpc>
              <a:spcAft>
                <a:spcPts val="0"/>
              </a:spcAft>
            </a:pPr>
            <a:r>
              <a:rPr lang="ja-JP" altLang="en-US" sz="2400" b="1" kern="100" dirty="0">
                <a:latin typeface="+mn-ea"/>
                <a:cs typeface="Times New Roman" panose="02020603050405020304" pitchFamily="18" charset="0"/>
              </a:rPr>
              <a:t>　</a:t>
            </a:r>
            <a:r>
              <a:rPr lang="ja-JP" altLang="ja-JP" sz="2400" b="1" kern="100" dirty="0" err="1" smtClean="0">
                <a:latin typeface="+mn-ea"/>
                <a:cs typeface="Times New Roman" panose="02020603050405020304" pitchFamily="18" charset="0"/>
              </a:rPr>
              <a:t>りに</a:t>
            </a:r>
            <a:r>
              <a:rPr lang="ja-JP" altLang="ja-JP" sz="2400" b="1" kern="100" dirty="0">
                <a:latin typeface="+mn-ea"/>
                <a:cs typeface="Times New Roman" panose="02020603050405020304" pitchFamily="18" charset="0"/>
              </a:rPr>
              <a:t>関する</a:t>
            </a:r>
            <a:r>
              <a:rPr lang="ja-JP" altLang="ja-JP" sz="2400" b="1" kern="100" dirty="0" smtClean="0">
                <a:latin typeface="+mn-ea"/>
                <a:cs typeface="Times New Roman" panose="02020603050405020304" pitchFamily="18" charset="0"/>
              </a:rPr>
              <a:t>法律」（</a:t>
            </a:r>
            <a:r>
              <a:rPr lang="ja-JP" altLang="ja-JP" sz="2400" b="1" kern="100" dirty="0">
                <a:latin typeface="+mn-ea"/>
                <a:cs typeface="Times New Roman" panose="02020603050405020304" pitchFamily="18" charset="0"/>
              </a:rPr>
              <a:t>いわゆる津波法</a:t>
            </a:r>
            <a:r>
              <a:rPr lang="ja-JP" altLang="ja-JP" sz="2400" b="1" kern="100" dirty="0" smtClean="0">
                <a:latin typeface="+mn-ea"/>
                <a:cs typeface="Times New Roman" panose="02020603050405020304" pitchFamily="18" charset="0"/>
              </a:rPr>
              <a:t>）が</a:t>
            </a:r>
            <a:r>
              <a:rPr lang="ja-JP" altLang="ja-JP" sz="2400" b="1" kern="100" dirty="0">
                <a:latin typeface="+mn-ea"/>
                <a:cs typeface="Times New Roman" panose="02020603050405020304" pitchFamily="18" charset="0"/>
              </a:rPr>
              <a:t>平成</a:t>
            </a:r>
            <a:r>
              <a:rPr lang="en-US" altLang="ja-JP" sz="2400" b="1" kern="100" dirty="0">
                <a:latin typeface="+mn-ea"/>
                <a:cs typeface="Times New Roman" panose="02020603050405020304" pitchFamily="18" charset="0"/>
              </a:rPr>
              <a:t>23</a:t>
            </a:r>
            <a:r>
              <a:rPr lang="ja-JP" altLang="ja-JP" sz="2400" b="1" kern="100" dirty="0">
                <a:latin typeface="+mn-ea"/>
                <a:cs typeface="Times New Roman" panose="02020603050405020304" pitchFamily="18" charset="0"/>
              </a:rPr>
              <a:t>年</a:t>
            </a:r>
            <a:r>
              <a:rPr lang="en-US" altLang="ja-JP" sz="2400" b="1" kern="100" dirty="0">
                <a:latin typeface="+mn-ea"/>
                <a:cs typeface="Times New Roman" panose="02020603050405020304" pitchFamily="18" charset="0"/>
              </a:rPr>
              <a:t>12</a:t>
            </a:r>
            <a:r>
              <a:rPr lang="ja-JP" altLang="ja-JP" sz="2400" b="1" kern="100" dirty="0">
                <a:latin typeface="+mn-ea"/>
                <a:cs typeface="Times New Roman" panose="02020603050405020304" pitchFamily="18" charset="0"/>
              </a:rPr>
              <a:t>月に施行されました</a:t>
            </a:r>
            <a:r>
              <a:rPr lang="ja-JP" altLang="ja-JP" sz="2400" b="1" kern="100" dirty="0" smtClean="0">
                <a:latin typeface="+mn-ea"/>
                <a:cs typeface="Times New Roman" panose="02020603050405020304" pitchFamily="18" charset="0"/>
              </a:rPr>
              <a:t>。</a:t>
            </a:r>
            <a:endParaRPr lang="en-US" altLang="ja-JP" sz="2400" b="1" kern="100" dirty="0" smtClean="0">
              <a:latin typeface="+mn-ea"/>
              <a:cs typeface="Times New Roman" panose="02020603050405020304" pitchFamily="18" charset="0"/>
            </a:endParaRPr>
          </a:p>
          <a:p>
            <a:pPr algn="just">
              <a:lnSpc>
                <a:spcPts val="2100"/>
              </a:lnSpc>
              <a:spcAft>
                <a:spcPts val="0"/>
              </a:spcAft>
            </a:pPr>
            <a:r>
              <a:rPr lang="ja-JP" altLang="en-US" sz="2400" b="1" kern="100" dirty="0">
                <a:latin typeface="+mn-ea"/>
                <a:cs typeface="Times New Roman" panose="02020603050405020304" pitchFamily="18" charset="0"/>
              </a:rPr>
              <a:t>　</a:t>
            </a:r>
            <a:endParaRPr lang="ja-JP" altLang="ja-JP" sz="2400" b="1" kern="100" dirty="0">
              <a:latin typeface="+mn-ea"/>
              <a:cs typeface="Times New Roman" panose="02020603050405020304" pitchFamily="18" charset="0"/>
            </a:endParaRPr>
          </a:p>
          <a:p>
            <a:pPr algn="just">
              <a:lnSpc>
                <a:spcPts val="3000"/>
              </a:lnSpc>
              <a:spcAft>
                <a:spcPts val="0"/>
              </a:spcAft>
            </a:pPr>
            <a:r>
              <a:rPr lang="ja-JP" altLang="ja-JP" sz="2400" b="1" kern="100" dirty="0" smtClean="0">
                <a:latin typeface="+mn-ea"/>
                <a:cs typeface="Times New Roman" panose="02020603050405020304" pitchFamily="18" charset="0"/>
              </a:rPr>
              <a:t>〇　県は、</a:t>
            </a:r>
            <a:r>
              <a:rPr lang="ja-JP" altLang="en-US" sz="2400" b="1" kern="100" dirty="0" smtClean="0">
                <a:latin typeface="+mn-ea"/>
                <a:cs typeface="Times New Roman" panose="02020603050405020304" pitchFamily="18" charset="0"/>
              </a:rPr>
              <a:t>最大クラスの津波から住民</a:t>
            </a:r>
            <a:r>
              <a:rPr lang="ja-JP" altLang="en-US" sz="2400" b="1" kern="100" dirty="0">
                <a:latin typeface="+mn-ea"/>
                <a:cs typeface="Times New Roman" panose="02020603050405020304" pitchFamily="18" charset="0"/>
              </a:rPr>
              <a:t>等</a:t>
            </a:r>
            <a:r>
              <a:rPr lang="ja-JP" altLang="en-US" sz="2400" b="1" kern="100" dirty="0" smtClean="0">
                <a:latin typeface="+mn-ea"/>
                <a:cs typeface="Times New Roman" panose="02020603050405020304" pitchFamily="18" charset="0"/>
              </a:rPr>
              <a:t>の生命を守ることを最優先とし、</a:t>
            </a:r>
            <a:r>
              <a:rPr lang="ja-JP" altLang="ja-JP" sz="2400" b="1" dirty="0"/>
              <a:t>住民の</a:t>
            </a:r>
            <a:r>
              <a:rPr lang="ja-JP" altLang="ja-JP" sz="2400" b="1" dirty="0" smtClean="0"/>
              <a:t>避</a:t>
            </a:r>
            <a:endParaRPr lang="en-US" altLang="ja-JP" sz="2400" b="1" dirty="0" smtClean="0"/>
          </a:p>
          <a:p>
            <a:pPr algn="just">
              <a:lnSpc>
                <a:spcPts val="3000"/>
              </a:lnSpc>
              <a:spcAft>
                <a:spcPts val="0"/>
              </a:spcAft>
            </a:pPr>
            <a:r>
              <a:rPr lang="ja-JP" altLang="en-US" sz="2400" b="1" dirty="0"/>
              <a:t>　</a:t>
            </a:r>
            <a:r>
              <a:rPr lang="ja-JP" altLang="ja-JP" sz="2400" b="1" dirty="0" smtClean="0"/>
              <a:t>難</a:t>
            </a:r>
            <a:r>
              <a:rPr lang="ja-JP" altLang="ja-JP" sz="2400" b="1" dirty="0"/>
              <a:t>を軸に、とりうる手段を尽くした</a:t>
            </a:r>
            <a:r>
              <a:rPr lang="ja-JP" altLang="en-US" sz="2400" b="1" kern="100" dirty="0" smtClean="0">
                <a:latin typeface="+mn-ea"/>
                <a:cs typeface="Times New Roman" panose="02020603050405020304" pitchFamily="18" charset="0"/>
              </a:rPr>
              <a:t>総合的な津波対策を確立するため、</a:t>
            </a:r>
            <a:r>
              <a:rPr lang="ja-JP" altLang="ja-JP" sz="2400" b="1" kern="100" dirty="0" smtClean="0">
                <a:latin typeface="+mn-ea"/>
                <a:cs typeface="Times New Roman" panose="02020603050405020304" pitchFamily="18" charset="0"/>
              </a:rPr>
              <a:t>津波法に</a:t>
            </a:r>
            <a:endParaRPr lang="en-US" altLang="ja-JP" sz="2400" b="1" kern="100" dirty="0" smtClean="0">
              <a:latin typeface="+mn-ea"/>
              <a:cs typeface="Times New Roman" panose="02020603050405020304" pitchFamily="18" charset="0"/>
            </a:endParaRPr>
          </a:p>
          <a:p>
            <a:pPr algn="just">
              <a:lnSpc>
                <a:spcPts val="3000"/>
              </a:lnSpc>
              <a:spcAft>
                <a:spcPts val="0"/>
              </a:spcAft>
            </a:pPr>
            <a:r>
              <a:rPr lang="ja-JP" altLang="en-US" sz="2400" b="1" kern="100" dirty="0">
                <a:latin typeface="+mn-ea"/>
                <a:cs typeface="Times New Roman" panose="02020603050405020304" pitchFamily="18" charset="0"/>
              </a:rPr>
              <a:t>　</a:t>
            </a:r>
            <a:r>
              <a:rPr lang="ja-JP" altLang="ja-JP" sz="2400" b="1" kern="100" dirty="0" smtClean="0">
                <a:latin typeface="+mn-ea"/>
                <a:cs typeface="Times New Roman" panose="02020603050405020304" pitchFamily="18" charset="0"/>
              </a:rPr>
              <a:t>基づく津波災害警戒区域の指定に向</a:t>
            </a:r>
            <a:r>
              <a:rPr lang="ja-JP" altLang="en-US" sz="2400" b="1" kern="100" dirty="0" smtClean="0">
                <a:latin typeface="+mn-ea"/>
                <a:cs typeface="Times New Roman" panose="02020603050405020304" pitchFamily="18" charset="0"/>
              </a:rPr>
              <a:t>けた準備を</a:t>
            </a:r>
            <a:r>
              <a:rPr lang="ja-JP" altLang="ja-JP" sz="2400" b="1" kern="100" dirty="0" smtClean="0">
                <a:latin typeface="+mn-ea"/>
                <a:cs typeface="Times New Roman" panose="02020603050405020304" pitchFamily="18" charset="0"/>
              </a:rPr>
              <a:t>進めています。</a:t>
            </a:r>
          </a:p>
          <a:p>
            <a:pPr algn="just">
              <a:lnSpc>
                <a:spcPts val="2100"/>
              </a:lnSpc>
              <a:spcAft>
                <a:spcPts val="0"/>
              </a:spcAft>
            </a:pPr>
            <a:endParaRPr lang="en-US" altLang="ja-JP" sz="2400" b="1" kern="100" dirty="0" smtClean="0">
              <a:latin typeface="+mn-ea"/>
              <a:cs typeface="Times New Roman" panose="02020603050405020304" pitchFamily="18" charset="0"/>
            </a:endParaRPr>
          </a:p>
          <a:p>
            <a:pPr algn="just">
              <a:lnSpc>
                <a:spcPts val="3000"/>
              </a:lnSpc>
              <a:spcAft>
                <a:spcPts val="0"/>
              </a:spcAft>
            </a:pPr>
            <a:r>
              <a:rPr lang="ja-JP" altLang="ja-JP" sz="2400" b="1" kern="100" dirty="0" smtClean="0">
                <a:latin typeface="+mn-ea"/>
                <a:cs typeface="Times New Roman" panose="02020603050405020304" pitchFamily="18" charset="0"/>
              </a:rPr>
              <a:t>〇</a:t>
            </a:r>
            <a:r>
              <a:rPr lang="ja-JP" altLang="ja-JP" sz="2400" b="1" kern="100" dirty="0">
                <a:latin typeface="+mn-ea"/>
                <a:cs typeface="Times New Roman" panose="02020603050405020304" pitchFamily="18" charset="0"/>
              </a:rPr>
              <a:t>　</a:t>
            </a:r>
            <a:r>
              <a:rPr lang="ja-JP" altLang="en-US" sz="2400" b="1" kern="100" dirty="0" smtClean="0">
                <a:latin typeface="+mn-ea"/>
                <a:cs typeface="Times New Roman" panose="02020603050405020304" pitchFamily="18" charset="0"/>
              </a:rPr>
              <a:t>町としては、早期の</a:t>
            </a:r>
            <a:r>
              <a:rPr lang="ja-JP" altLang="ja-JP" sz="2400" b="1" kern="100" dirty="0" smtClean="0">
                <a:latin typeface="+mn-ea"/>
                <a:cs typeface="Times New Roman" panose="02020603050405020304" pitchFamily="18" charset="0"/>
              </a:rPr>
              <a:t>津波</a:t>
            </a:r>
            <a:r>
              <a:rPr lang="ja-JP" altLang="ja-JP" sz="2400" b="1" kern="100" dirty="0">
                <a:latin typeface="+mn-ea"/>
                <a:cs typeface="Times New Roman" panose="02020603050405020304" pitchFamily="18" charset="0"/>
              </a:rPr>
              <a:t>災害警戒区域</a:t>
            </a:r>
            <a:r>
              <a:rPr lang="ja-JP" altLang="ja-JP" sz="2400" b="1" kern="100" dirty="0" smtClean="0">
                <a:latin typeface="+mn-ea"/>
                <a:cs typeface="Times New Roman" panose="02020603050405020304" pitchFamily="18" charset="0"/>
              </a:rPr>
              <a:t>の</a:t>
            </a:r>
            <a:r>
              <a:rPr lang="ja-JP" altLang="en-US" sz="2400" b="1" kern="100" dirty="0" smtClean="0">
                <a:latin typeface="+mn-ea"/>
                <a:cs typeface="Times New Roman" panose="02020603050405020304" pitchFamily="18" charset="0"/>
              </a:rPr>
              <a:t>指定に向けて必要な手続きを進めて</a:t>
            </a:r>
            <a:r>
              <a:rPr lang="ja-JP" altLang="en-US" sz="2400" b="1" kern="100" dirty="0" err="1" smtClean="0">
                <a:latin typeface="+mn-ea"/>
                <a:cs typeface="Times New Roman" panose="02020603050405020304" pitchFamily="18" charset="0"/>
              </a:rPr>
              <a:t>ま</a:t>
            </a:r>
            <a:endParaRPr lang="en-US" altLang="ja-JP" sz="2400" b="1" kern="100" dirty="0" smtClean="0">
              <a:latin typeface="+mn-ea"/>
              <a:cs typeface="Times New Roman" panose="02020603050405020304" pitchFamily="18" charset="0"/>
            </a:endParaRPr>
          </a:p>
          <a:p>
            <a:pPr algn="just">
              <a:lnSpc>
                <a:spcPts val="3000"/>
              </a:lnSpc>
              <a:spcAft>
                <a:spcPts val="0"/>
              </a:spcAft>
            </a:pPr>
            <a:r>
              <a:rPr lang="ja-JP" altLang="en-US" sz="2400" b="1" kern="100" dirty="0">
                <a:latin typeface="+mn-ea"/>
                <a:cs typeface="Times New Roman" panose="02020603050405020304" pitchFamily="18" charset="0"/>
              </a:rPr>
              <a:t>　</a:t>
            </a:r>
            <a:r>
              <a:rPr lang="ja-JP" altLang="en-US" sz="2400" b="1" kern="100" dirty="0" smtClean="0">
                <a:latin typeface="+mn-ea"/>
                <a:cs typeface="Times New Roman" panose="02020603050405020304" pitchFamily="18" charset="0"/>
              </a:rPr>
              <a:t>いりますので、お知らせいたします。</a:t>
            </a:r>
            <a:endParaRPr kumimoji="1" lang="en-US" altLang="ja-JP" sz="2400" b="1" dirty="0" smtClean="0">
              <a:solidFill>
                <a:srgbClr val="002060"/>
              </a:solidFill>
              <a:latin typeface="+mn-ea"/>
            </a:endParaRPr>
          </a:p>
          <a:p>
            <a:pPr>
              <a:lnSpc>
                <a:spcPts val="3700"/>
              </a:lnSpc>
            </a:pPr>
            <a:r>
              <a:rPr kumimoji="1" lang="en-US" altLang="ja-JP" b="1" dirty="0" smtClean="0">
                <a:latin typeface="+mn-ea"/>
              </a:rPr>
              <a:t>※</a:t>
            </a:r>
            <a:r>
              <a:rPr kumimoji="1" lang="ja-JP" altLang="en-US" b="1" dirty="0" smtClean="0">
                <a:latin typeface="+mn-ea"/>
              </a:rPr>
              <a:t>　津波災害警戒区域の詳細は、別添リーフレット「津波は浸水想定より高くなります」をご覧ください。</a:t>
            </a:r>
            <a:endParaRPr kumimoji="1" lang="ja-JP" altLang="en-US" sz="2100" b="1" dirty="0">
              <a:latin typeface="+mn-ea"/>
            </a:endParaRPr>
          </a:p>
        </p:txBody>
      </p:sp>
      <p:sp>
        <p:nvSpPr>
          <p:cNvPr id="9" name="正方形/長方形 8"/>
          <p:cNvSpPr/>
          <p:nvPr/>
        </p:nvSpPr>
        <p:spPr>
          <a:xfrm>
            <a:off x="304800" y="7657354"/>
            <a:ext cx="11595100" cy="8190332"/>
          </a:xfrm>
          <a:prstGeom prst="rect">
            <a:avLst/>
          </a:prstGeom>
          <a:solidFill>
            <a:srgbClr val="F2F2F2">
              <a:alpha val="50196"/>
            </a:srgbClr>
          </a:solidFill>
          <a:ln w="28575">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526031" y="9787656"/>
            <a:ext cx="11206048" cy="6068328"/>
          </a:xfrm>
          <a:prstGeom prst="rect">
            <a:avLst/>
          </a:prstGeom>
          <a:noFill/>
        </p:spPr>
        <p:txBody>
          <a:bodyPr wrap="square" rtlCol="0">
            <a:spAutoFit/>
          </a:bodyPr>
          <a:lstStyle/>
          <a:p>
            <a:pPr>
              <a:lnSpc>
                <a:spcPts val="4600"/>
              </a:lnSpc>
            </a:pPr>
            <a:endParaRPr kumimoji="1" lang="en-US" altLang="ja-JP" sz="3200" b="1" dirty="0" smtClean="0"/>
          </a:p>
          <a:p>
            <a:pPr>
              <a:lnSpc>
                <a:spcPts val="3500"/>
              </a:lnSpc>
            </a:pPr>
            <a:r>
              <a:rPr kumimoji="1" lang="ja-JP" altLang="en-US" sz="2400" b="1" dirty="0" smtClean="0"/>
              <a:t>１　</a:t>
            </a:r>
            <a:r>
              <a:rPr kumimoji="1" lang="ja-JP" altLang="en-US" sz="2400" b="1" u="sng" dirty="0" smtClean="0">
                <a:solidFill>
                  <a:srgbClr val="0000FF"/>
                </a:solidFill>
              </a:rPr>
              <a:t>基準水位の公表（ハザードマップへ反映・更新）</a:t>
            </a:r>
            <a:endParaRPr kumimoji="1" lang="en-US" altLang="ja-JP" sz="2400" b="1" u="sng" dirty="0" smtClean="0">
              <a:solidFill>
                <a:srgbClr val="0000FF"/>
              </a:solidFill>
            </a:endParaRPr>
          </a:p>
          <a:p>
            <a:pPr>
              <a:lnSpc>
                <a:spcPts val="3500"/>
              </a:lnSpc>
            </a:pPr>
            <a:r>
              <a:rPr kumimoji="1" lang="ja-JP" altLang="en-US" sz="2400" b="1" dirty="0"/>
              <a:t>　</a:t>
            </a:r>
            <a:r>
              <a:rPr kumimoji="1" lang="ja-JP" altLang="en-US" sz="2400" b="1" dirty="0" smtClean="0"/>
              <a:t>　浸水深に、建築物等への衝突による津波のせり上げ高を加味した水位である</a:t>
            </a:r>
            <a:endParaRPr kumimoji="1" lang="en-US" altLang="ja-JP" sz="2400" b="1" dirty="0" smtClean="0"/>
          </a:p>
          <a:p>
            <a:pPr>
              <a:lnSpc>
                <a:spcPts val="3500"/>
              </a:lnSpc>
            </a:pPr>
            <a:r>
              <a:rPr kumimoji="1" lang="ja-JP" altLang="en-US" sz="2400" b="1" dirty="0"/>
              <a:t>　</a:t>
            </a:r>
            <a:r>
              <a:rPr kumimoji="1" lang="ja-JP" altLang="en-US" sz="2400" b="1" dirty="0" smtClean="0"/>
              <a:t>基準水位に基づいて津波ハザードマップを更新するなどの対策を進めます。</a:t>
            </a:r>
            <a:endParaRPr kumimoji="1" lang="en-US" altLang="ja-JP" sz="2400" b="1" dirty="0" smtClean="0"/>
          </a:p>
          <a:p>
            <a:pPr>
              <a:lnSpc>
                <a:spcPts val="3500"/>
              </a:lnSpc>
            </a:pPr>
            <a:r>
              <a:rPr kumimoji="1" lang="ja-JP" altLang="en-US" sz="2400" b="1" dirty="0" smtClean="0"/>
              <a:t>　　　　　　　　　　　　　　　　　　　　　　　　　　　　　　　</a:t>
            </a:r>
            <a:r>
              <a:rPr kumimoji="1" lang="en-US" altLang="ja-JP" b="1" dirty="0" smtClean="0"/>
              <a:t>※</a:t>
            </a:r>
            <a:r>
              <a:rPr kumimoji="1" lang="ja-JP" altLang="en-US" b="1" dirty="0" smtClean="0"/>
              <a:t>　裏面参照</a:t>
            </a:r>
            <a:endParaRPr kumimoji="1" lang="en-US" altLang="ja-JP" b="1" dirty="0" smtClean="0"/>
          </a:p>
          <a:p>
            <a:pPr>
              <a:lnSpc>
                <a:spcPts val="3500"/>
              </a:lnSpc>
            </a:pPr>
            <a:r>
              <a:rPr kumimoji="1" lang="ja-JP" altLang="en-US" sz="2400" b="1" dirty="0" smtClean="0"/>
              <a:t>２　</a:t>
            </a:r>
            <a:r>
              <a:rPr kumimoji="1" lang="ja-JP" altLang="en-US" sz="2400" b="1" u="sng" dirty="0" smtClean="0">
                <a:solidFill>
                  <a:srgbClr val="0000FF"/>
                </a:solidFill>
              </a:rPr>
              <a:t>要配慮者利用施設等への避難確保計画の作成・訓練の義務化</a:t>
            </a:r>
            <a:endParaRPr kumimoji="1" lang="en-US" altLang="ja-JP" sz="2400" b="1" u="sng" dirty="0" smtClean="0">
              <a:solidFill>
                <a:srgbClr val="0000FF"/>
              </a:solidFill>
            </a:endParaRPr>
          </a:p>
          <a:p>
            <a:pPr>
              <a:lnSpc>
                <a:spcPts val="3500"/>
              </a:lnSpc>
            </a:pPr>
            <a:r>
              <a:rPr kumimoji="1" lang="ja-JP" altLang="en-US" sz="2400" b="1" dirty="0"/>
              <a:t>　</a:t>
            </a:r>
            <a:r>
              <a:rPr kumimoji="1" lang="ja-JP" altLang="en-US" sz="2400" b="1" dirty="0" smtClean="0"/>
              <a:t>　社会福祉施設や学校等の要配慮者利用施設等に、津波発生時における避難確</a:t>
            </a:r>
            <a:endParaRPr kumimoji="1" lang="en-US" altLang="ja-JP" sz="2400" b="1" dirty="0" smtClean="0"/>
          </a:p>
          <a:p>
            <a:pPr>
              <a:lnSpc>
                <a:spcPts val="3500"/>
              </a:lnSpc>
            </a:pPr>
            <a:r>
              <a:rPr kumimoji="1" lang="ja-JP" altLang="en-US" sz="2400" b="1" dirty="0"/>
              <a:t>　</a:t>
            </a:r>
            <a:r>
              <a:rPr kumimoji="1" lang="ja-JP" altLang="en-US" sz="2400" b="1" dirty="0" smtClean="0"/>
              <a:t>保計画を作成し、計画に基づく訓練を実施することが義務付けられます。</a:t>
            </a:r>
            <a:endParaRPr kumimoji="1" lang="en-US" altLang="ja-JP" sz="2400" b="1" dirty="0" smtClean="0"/>
          </a:p>
          <a:p>
            <a:pPr>
              <a:lnSpc>
                <a:spcPts val="3500"/>
              </a:lnSpc>
            </a:pPr>
            <a:r>
              <a:rPr kumimoji="1" lang="ja-JP" altLang="en-US" sz="2400" b="1" dirty="0" smtClean="0"/>
              <a:t>３　</a:t>
            </a:r>
            <a:r>
              <a:rPr kumimoji="1" lang="ja-JP" altLang="en-US" sz="2400" b="1" u="sng" dirty="0" smtClean="0">
                <a:solidFill>
                  <a:srgbClr val="0000FF"/>
                </a:solidFill>
              </a:rPr>
              <a:t>指定避難施設等の指定</a:t>
            </a:r>
            <a:r>
              <a:rPr kumimoji="1" lang="ja-JP" altLang="en-US" sz="2400" b="1" u="sng" dirty="0" smtClean="0"/>
              <a:t>　</a:t>
            </a:r>
            <a:endParaRPr kumimoji="1" lang="en-US" altLang="ja-JP" sz="2400" b="1" u="sng" dirty="0" smtClean="0"/>
          </a:p>
          <a:p>
            <a:pPr>
              <a:lnSpc>
                <a:spcPts val="3500"/>
              </a:lnSpc>
            </a:pPr>
            <a:r>
              <a:rPr kumimoji="1" lang="ja-JP" altLang="en-US" sz="2400" b="1" dirty="0" smtClean="0"/>
              <a:t>　　津波に対する安全性（構造・避難場所の高さ）、避難経路等の設定などの要</a:t>
            </a:r>
            <a:endParaRPr kumimoji="1" lang="en-US" altLang="ja-JP" sz="2400" b="1" dirty="0" smtClean="0"/>
          </a:p>
          <a:p>
            <a:pPr>
              <a:lnSpc>
                <a:spcPts val="3500"/>
              </a:lnSpc>
            </a:pPr>
            <a:r>
              <a:rPr kumimoji="1" lang="ja-JP" altLang="en-US" sz="2400" b="1" dirty="0"/>
              <a:t>　</a:t>
            </a:r>
            <a:r>
              <a:rPr kumimoji="1" lang="ja-JP" altLang="en-US" sz="2400" b="1" dirty="0" smtClean="0"/>
              <a:t>件を満たす津波避難ビル等を津波法に基づく指定避難施設等として指定します。</a:t>
            </a:r>
            <a:endParaRPr kumimoji="1" lang="en-US" altLang="ja-JP" sz="2400" b="1" dirty="0" smtClean="0"/>
          </a:p>
          <a:p>
            <a:pPr>
              <a:lnSpc>
                <a:spcPts val="3500"/>
              </a:lnSpc>
            </a:pPr>
            <a:r>
              <a:rPr kumimoji="1" lang="ja-JP" altLang="en-US" sz="2400" b="1" dirty="0" smtClean="0"/>
              <a:t>４　</a:t>
            </a:r>
            <a:r>
              <a:rPr kumimoji="1" lang="ja-JP" altLang="en-US" sz="2400" b="1" u="sng" dirty="0" smtClean="0">
                <a:solidFill>
                  <a:srgbClr val="0000FF"/>
                </a:solidFill>
              </a:rPr>
              <a:t>地域防災計画の拡充</a:t>
            </a:r>
            <a:endParaRPr kumimoji="1" lang="en-US" altLang="ja-JP" sz="2400" b="1" u="sng" dirty="0" smtClean="0">
              <a:solidFill>
                <a:srgbClr val="0000FF"/>
              </a:solidFill>
            </a:endParaRPr>
          </a:p>
          <a:p>
            <a:pPr>
              <a:lnSpc>
                <a:spcPts val="3500"/>
              </a:lnSpc>
            </a:pPr>
            <a:r>
              <a:rPr kumimoji="1" lang="ja-JP" altLang="en-US" sz="2400" b="1" dirty="0"/>
              <a:t>　</a:t>
            </a:r>
            <a:r>
              <a:rPr kumimoji="1" lang="ja-JP" altLang="en-US" sz="2400" b="1" dirty="0" smtClean="0"/>
              <a:t>　地域防災計画に津波警報等の伝達、避難場所・避難経路などを記載します。</a:t>
            </a:r>
            <a:endParaRPr kumimoji="1" lang="ja-JP" altLang="en-US" sz="2800" b="1" dirty="0"/>
          </a:p>
        </p:txBody>
      </p:sp>
      <p:sp>
        <p:nvSpPr>
          <p:cNvPr id="8" name="テキスト ボックス 7"/>
          <p:cNvSpPr txBox="1"/>
          <p:nvPr/>
        </p:nvSpPr>
        <p:spPr>
          <a:xfrm>
            <a:off x="2164176" y="9757151"/>
            <a:ext cx="7890597" cy="523220"/>
          </a:xfrm>
          <a:prstGeom prst="rect">
            <a:avLst/>
          </a:prstGeom>
          <a:solidFill>
            <a:schemeClr val="accent4">
              <a:lumMod val="40000"/>
              <a:lumOff val="60000"/>
            </a:schemeClr>
          </a:solidFill>
          <a:ln>
            <a:solidFill>
              <a:schemeClr val="tx1"/>
            </a:solidFill>
          </a:ln>
        </p:spPr>
        <p:txBody>
          <a:bodyPr wrap="square" rtlCol="0" anchor="ctr">
            <a:spAutoFit/>
          </a:bodyPr>
          <a:lstStyle/>
          <a:p>
            <a:pPr algn="ctr"/>
            <a:r>
              <a:rPr kumimoji="1" lang="ja-JP" altLang="en-US" sz="2800" b="1" dirty="0" smtClean="0"/>
              <a:t>「津波災害警戒区域」を指定することにより</a:t>
            </a:r>
            <a:endParaRPr kumimoji="1" lang="ja-JP" altLang="en-US" sz="2400" b="1" dirty="0"/>
          </a:p>
        </p:txBody>
      </p:sp>
      <p:sp>
        <p:nvSpPr>
          <p:cNvPr id="2" name="正方形/長方形 1"/>
          <p:cNvSpPr/>
          <p:nvPr/>
        </p:nvSpPr>
        <p:spPr>
          <a:xfrm>
            <a:off x="526031" y="8076078"/>
            <a:ext cx="11206048" cy="1557724"/>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800"/>
              </a:lnSpc>
            </a:pPr>
            <a:endParaRPr kumimoji="1" lang="ja-JP" altLang="en-US" dirty="0"/>
          </a:p>
        </p:txBody>
      </p:sp>
      <p:sp>
        <p:nvSpPr>
          <p:cNvPr id="13" name="テキスト ボックス 12"/>
          <p:cNvSpPr txBox="1"/>
          <p:nvPr/>
        </p:nvSpPr>
        <p:spPr>
          <a:xfrm>
            <a:off x="2142402" y="7817889"/>
            <a:ext cx="7890597" cy="523220"/>
          </a:xfrm>
          <a:prstGeom prst="rect">
            <a:avLst/>
          </a:prstGeom>
          <a:solidFill>
            <a:schemeClr val="accent1">
              <a:lumMod val="60000"/>
              <a:lumOff val="40000"/>
            </a:schemeClr>
          </a:solidFill>
          <a:ln>
            <a:solidFill>
              <a:schemeClr val="tx1"/>
            </a:solidFill>
          </a:ln>
        </p:spPr>
        <p:txBody>
          <a:bodyPr wrap="square" rtlCol="0" anchor="ctr">
            <a:spAutoFit/>
          </a:bodyPr>
          <a:lstStyle/>
          <a:p>
            <a:pPr algn="ctr"/>
            <a:r>
              <a:rPr kumimoji="1" lang="ja-JP" altLang="en-US" sz="2800" b="1" dirty="0" smtClean="0"/>
              <a:t>「津波災害警戒区域」とは？</a:t>
            </a:r>
            <a:endParaRPr kumimoji="1" lang="ja-JP" altLang="en-US" sz="2400" b="1" dirty="0"/>
          </a:p>
        </p:txBody>
      </p:sp>
      <p:sp>
        <p:nvSpPr>
          <p:cNvPr id="10" name="テキスト ボックス 9"/>
          <p:cNvSpPr txBox="1"/>
          <p:nvPr/>
        </p:nvSpPr>
        <p:spPr>
          <a:xfrm>
            <a:off x="546951" y="8363022"/>
            <a:ext cx="11206048" cy="1272143"/>
          </a:xfrm>
          <a:prstGeom prst="rect">
            <a:avLst/>
          </a:prstGeom>
          <a:noFill/>
        </p:spPr>
        <p:txBody>
          <a:bodyPr wrap="square" rtlCol="0">
            <a:spAutoFit/>
          </a:bodyPr>
          <a:lstStyle/>
          <a:p>
            <a:pPr>
              <a:lnSpc>
                <a:spcPts val="4600"/>
              </a:lnSpc>
            </a:pPr>
            <a:r>
              <a:rPr kumimoji="1" lang="ja-JP" altLang="en-US" sz="3200" b="1" dirty="0" smtClean="0"/>
              <a:t>「津波浸水想定内の住民の方々が津波から逃げることができ</a:t>
            </a:r>
            <a:endParaRPr kumimoji="1" lang="en-US" altLang="ja-JP" sz="3200" b="1" dirty="0" smtClean="0"/>
          </a:p>
          <a:p>
            <a:pPr>
              <a:lnSpc>
                <a:spcPts val="4600"/>
              </a:lnSpc>
            </a:pPr>
            <a:r>
              <a:rPr kumimoji="1" lang="ja-JP" altLang="en-US" sz="3200" b="1" dirty="0" err="1" smtClean="0"/>
              <a:t>るように</a:t>
            </a:r>
            <a:r>
              <a:rPr kumimoji="1" lang="ja-JP" altLang="en-US" sz="3200" b="1" dirty="0" smtClean="0">
                <a:solidFill>
                  <a:srgbClr val="FF0000"/>
                </a:solidFill>
              </a:rPr>
              <a:t>警戒避難体制</a:t>
            </a:r>
            <a:r>
              <a:rPr kumimoji="1" lang="ja-JP" altLang="en-US" sz="3200" b="1" dirty="0" smtClean="0"/>
              <a:t>を</a:t>
            </a:r>
            <a:r>
              <a:rPr kumimoji="1" lang="ja-JP" altLang="en-US" sz="3200" b="1" dirty="0" smtClean="0">
                <a:solidFill>
                  <a:srgbClr val="FF0000"/>
                </a:solidFill>
              </a:rPr>
              <a:t>整備</a:t>
            </a:r>
            <a:r>
              <a:rPr kumimoji="1" lang="ja-JP" altLang="en-US" sz="3200" b="1" dirty="0" smtClean="0"/>
              <a:t>する区域」のことです。</a:t>
            </a:r>
            <a:endParaRPr kumimoji="1" lang="ja-JP" altLang="en-US" sz="2800" b="1" dirty="0"/>
          </a:p>
        </p:txBody>
      </p:sp>
      <p:sp>
        <p:nvSpPr>
          <p:cNvPr id="16" name="テキスト ボックス 15"/>
          <p:cNvSpPr txBox="1"/>
          <p:nvPr/>
        </p:nvSpPr>
        <p:spPr>
          <a:xfrm>
            <a:off x="9504044" y="158072"/>
            <a:ext cx="2573655" cy="584775"/>
          </a:xfrm>
          <a:prstGeom prst="rect">
            <a:avLst/>
          </a:prstGeom>
          <a:noFill/>
        </p:spPr>
        <p:txBody>
          <a:bodyPr wrap="square" rtlCol="0">
            <a:spAutoFit/>
          </a:bodyPr>
          <a:lstStyle/>
          <a:p>
            <a:r>
              <a:rPr kumimoji="1" lang="ja-JP" altLang="en-US" sz="1600" b="1" dirty="0" smtClean="0"/>
              <a:t>　　　大磯町政策総務部</a:t>
            </a:r>
            <a:endParaRPr kumimoji="1" lang="en-US" altLang="ja-JP" sz="1600" b="1" dirty="0" smtClean="0"/>
          </a:p>
          <a:p>
            <a:r>
              <a:rPr kumimoji="1" lang="ja-JP" altLang="en-US" sz="1600" b="1" dirty="0" smtClean="0"/>
              <a:t>　　　　　危機管理課長</a:t>
            </a:r>
            <a:endParaRPr kumimoji="1" lang="ja-JP" altLang="en-US" sz="1600" b="1" dirty="0"/>
          </a:p>
        </p:txBody>
      </p:sp>
      <p:sp>
        <p:nvSpPr>
          <p:cNvPr id="17" name="テキスト ボックス 16"/>
          <p:cNvSpPr txBox="1"/>
          <p:nvPr/>
        </p:nvSpPr>
        <p:spPr>
          <a:xfrm>
            <a:off x="3879030" y="649727"/>
            <a:ext cx="4493538" cy="523220"/>
          </a:xfrm>
          <a:prstGeom prst="rect">
            <a:avLst/>
          </a:prstGeom>
          <a:noFill/>
        </p:spPr>
        <p:txBody>
          <a:bodyPr wrap="none" rtlCol="0">
            <a:spAutoFit/>
          </a:bodyPr>
          <a:lstStyle/>
          <a:p>
            <a:pPr algn="ctr"/>
            <a:r>
              <a:rPr kumimoji="1" lang="ja-JP" altLang="en-US" sz="2800" b="1" dirty="0" smtClean="0"/>
              <a:t>津波災害警戒区域について</a:t>
            </a:r>
            <a:endParaRPr kumimoji="1" lang="ja-JP" altLang="en-US" sz="2800" b="1" dirty="0"/>
          </a:p>
        </p:txBody>
      </p:sp>
    </p:spTree>
    <p:extLst>
      <p:ext uri="{BB962C8B-B14F-4D97-AF65-F5344CB8AC3E}">
        <p14:creationId xmlns:p14="http://schemas.microsoft.com/office/powerpoint/2010/main" val="40090760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340598" y="7855904"/>
            <a:ext cx="4058657" cy="548680"/>
          </a:xfrm>
          <a:prstGeom prst="rect">
            <a:avLst/>
          </a:prstGeom>
        </p:spPr>
        <p:txBody>
          <a:bodyPr vert="horz" lIns="91440" tIns="45720" rIns="91440" bIns="45720" rtlCol="0" anchor="ctr">
            <a:noAutofit/>
          </a:bodyPr>
          <a:lstStyle>
            <a:lvl1pPr algn="ctr" defTabSz="1219170" rtl="0" eaLnBrk="1" latinLnBrk="0" hangingPunct="1">
              <a:lnSpc>
                <a:spcPct val="90000"/>
              </a:lnSpc>
              <a:spcBef>
                <a:spcPct val="0"/>
              </a:spcBef>
              <a:buNone/>
              <a:defRPr kumimoji="1" sz="8000" kern="1200">
                <a:solidFill>
                  <a:schemeClr val="tx1"/>
                </a:solidFill>
                <a:latin typeface="+mj-lt"/>
                <a:ea typeface="+mj-ea"/>
                <a:cs typeface="+mj-cs"/>
              </a:defRPr>
            </a:lvl1pPr>
          </a:lstStyle>
          <a:p>
            <a:pPr marL="0" marR="0" lvl="0" indent="0" algn="l" defTabSz="1219170" rtl="0" eaLnBrk="1" fontAlgn="auto" latinLnBrk="0" hangingPunct="1">
              <a:lnSpc>
                <a:spcPct val="90000"/>
              </a:lnSpc>
              <a:spcBef>
                <a:spcPct val="0"/>
              </a:spcBef>
              <a:spcAft>
                <a:spcPts val="0"/>
              </a:spcAft>
              <a:buClrTx/>
              <a:buSzTx/>
              <a:buFontTx/>
              <a:buNone/>
              <a:tabLst/>
              <a:defRPr/>
            </a:pPr>
            <a:r>
              <a:rPr kumimoji="1" lang="ja-JP" altLang="en-US" sz="2400" b="1" i="0" u="none" strike="noStrike" kern="1200" cap="none" spc="0" normalizeH="0" baseline="0" noProof="0" dirty="0" smtClean="0">
                <a:ln>
                  <a:noFill/>
                </a:ln>
                <a:solidFill>
                  <a:srgbClr val="002060"/>
                </a:solidFill>
                <a:effectLst/>
                <a:uLnTx/>
                <a:uFillTx/>
                <a:latin typeface="HG丸ｺﾞｼｯｸM-PRO" panose="020F0600000000000000" pitchFamily="50" charset="-128"/>
                <a:ea typeface="HG丸ｺﾞｼｯｸM-PRO" panose="020F0600000000000000" pitchFamily="50" charset="-128"/>
                <a:cs typeface="+mj-cs"/>
              </a:rPr>
              <a:t>●  区域指定までの流れ</a:t>
            </a:r>
            <a:endParaRPr kumimoji="1" lang="ja-JP" altLang="en-US" sz="2400" b="1" i="0" u="none" strike="noStrike" kern="1200" cap="none" spc="0" normalizeH="0" baseline="0" noProof="0" dirty="0">
              <a:ln>
                <a:noFill/>
              </a:ln>
              <a:solidFill>
                <a:srgbClr val="002060"/>
              </a:solidFill>
              <a:effectLst/>
              <a:uLnTx/>
              <a:uFillTx/>
              <a:latin typeface="HG丸ｺﾞｼｯｸM-PRO" panose="020F0600000000000000" pitchFamily="50" charset="-128"/>
              <a:ea typeface="HG丸ｺﾞｼｯｸM-PRO" panose="020F0600000000000000" pitchFamily="50" charset="-128"/>
              <a:cs typeface="+mj-cs"/>
            </a:endParaRPr>
          </a:p>
        </p:txBody>
      </p:sp>
      <p:sp>
        <p:nvSpPr>
          <p:cNvPr id="6" name="右矢印 5"/>
          <p:cNvSpPr/>
          <p:nvPr/>
        </p:nvSpPr>
        <p:spPr>
          <a:xfrm>
            <a:off x="1355665" y="10650330"/>
            <a:ext cx="6304906" cy="672463"/>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角丸四角形 6"/>
          <p:cNvSpPr/>
          <p:nvPr/>
        </p:nvSpPr>
        <p:spPr>
          <a:xfrm>
            <a:off x="442596" y="8471081"/>
            <a:ext cx="869652" cy="47839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2" name="正方形/長方形 11"/>
          <p:cNvSpPr/>
          <p:nvPr/>
        </p:nvSpPr>
        <p:spPr>
          <a:xfrm>
            <a:off x="247308" y="8471078"/>
            <a:ext cx="1263760" cy="6153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平成</a:t>
            </a:r>
            <a:r>
              <a:rPr kumimoji="1" lang="en-US" altLang="ja-JP" sz="18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27</a:t>
            </a:r>
            <a:r>
              <a:rPr kumimoji="0" lang="ja-JP" altLang="en-US"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年</a:t>
            </a:r>
            <a:endParaRPr kumimoji="0" lang="en-US" altLang="ja-JP"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３</a:t>
            </a:r>
            <a:r>
              <a:rPr kumimoji="1" lang="ja-JP" altLang="en-US"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月</a:t>
            </a:r>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6" name="テキスト ボックス 9"/>
          <p:cNvSpPr txBox="1"/>
          <p:nvPr/>
        </p:nvSpPr>
        <p:spPr>
          <a:xfrm>
            <a:off x="253817" y="13455044"/>
            <a:ext cx="2382441" cy="427357"/>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89535" algn="just" defTabSz="914400" rtl="0" eaLnBrk="1" fontAlgn="auto" latinLnBrk="0" hangingPunct="1">
              <a:lnSpc>
                <a:spcPct val="100000"/>
              </a:lnSpc>
              <a:spcBef>
                <a:spcPts val="0"/>
              </a:spcBef>
              <a:spcAft>
                <a:spcPts val="0"/>
              </a:spcAft>
              <a:buClrTx/>
              <a:buSzTx/>
              <a:buFontTx/>
              <a:buNone/>
              <a:tabLst/>
              <a:defRPr/>
            </a:pPr>
            <a:r>
              <a:rPr kumimoji="0" lang="ja-JP" altLang="en-US" sz="2400" b="1" i="0" u="none" strike="noStrike" kern="100" cap="none" spc="0" normalizeH="0" baseline="0" noProof="0" dirty="0" smtClean="0">
                <a:ln>
                  <a:noFill/>
                </a:ln>
                <a:solidFill>
                  <a:srgbClr val="002060"/>
                </a:solidFill>
                <a:effectLst/>
                <a:uLnTx/>
                <a:uFillTx/>
                <a:latin typeface="Century" panose="020F0502020204030204"/>
                <a:ea typeface="HG丸ｺﾞｼｯｸM-PRO" panose="020F0600000000000000" pitchFamily="50" charset="-128"/>
                <a:cs typeface="Times New Roman" panose="02020603050405020304" pitchFamily="18" charset="0"/>
              </a:rPr>
              <a:t>●  問合せ先</a:t>
            </a:r>
            <a:endParaRPr kumimoji="0" lang="ja-JP" altLang="en-US" sz="1600" b="0" i="0" u="none" strike="noStrike" kern="100" cap="none" spc="0" normalizeH="0" baseline="0" noProof="0" dirty="0">
              <a:ln>
                <a:noFill/>
              </a:ln>
              <a:solidFill>
                <a:srgbClr val="002060"/>
              </a:solidFill>
              <a:effectLst/>
              <a:uLnTx/>
              <a:uFillTx/>
              <a:latin typeface="Century" panose="020F0502020204030204"/>
              <a:ea typeface="ＭＳ 明朝" panose="02020609040205080304" pitchFamily="17" charset="-128"/>
              <a:cs typeface="Times New Roman" panose="02020603050405020304" pitchFamily="18" charset="0"/>
            </a:endParaRPr>
          </a:p>
        </p:txBody>
      </p:sp>
      <p:sp>
        <p:nvSpPr>
          <p:cNvPr id="27" name="角丸四角形 26"/>
          <p:cNvSpPr>
            <a:spLocks noChangeArrowheads="1"/>
          </p:cNvSpPr>
          <p:nvPr/>
        </p:nvSpPr>
        <p:spPr bwMode="auto">
          <a:xfrm>
            <a:off x="261257" y="14112982"/>
            <a:ext cx="11669486" cy="1956252"/>
          </a:xfrm>
          <a:prstGeom prst="roundRect">
            <a:avLst>
              <a:gd name="adj" fmla="val 16667"/>
            </a:avLst>
          </a:pr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rot="0" vert="horz" wrap="square" lIns="36576" tIns="36576" rIns="36576" bIns="36576" anchor="t" anchorCtr="0" upright="1">
            <a:noAutofit/>
          </a:bodyPr>
          <a:lstStyle/>
          <a:p>
            <a:pPr marL="0" marR="0" lvl="0" indent="69850" algn="just"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400" cap="none" spc="0" normalizeH="0" baseline="0" noProof="0">
                <a:ln>
                  <a:noFill/>
                </a:ln>
                <a:solidFill>
                  <a:srgbClr val="000000"/>
                </a:solidFill>
                <a:effectLst/>
                <a:uLnTx/>
                <a:uFillTx/>
                <a:latin typeface="Gill Sans MT" panose="020B0502020104020203" pitchFamily="34" charset="0"/>
                <a:ea typeface="HG丸ｺﾞｼｯｸM-PRO" panose="020F0600000000000000" pitchFamily="50" charset="-128"/>
                <a:cs typeface="ＭＳ Ｐゴシック" panose="020B0600070205080204" pitchFamily="50" charset="-128"/>
              </a:rPr>
              <a:t> </a:t>
            </a:r>
            <a:endParaRPr kumimoji="0" lang="ja-JP" altLang="en-US" sz="900" b="0" i="0" u="none" strike="noStrike" kern="1400" cap="none" spc="0" normalizeH="0" baseline="0" noProof="0">
              <a:ln>
                <a:noFill/>
              </a:ln>
              <a:solidFill>
                <a:srgbClr val="000000"/>
              </a:solidFill>
              <a:effectLst/>
              <a:uLnTx/>
              <a:uFillTx/>
              <a:latin typeface="Gill Sans MT" panose="020B0502020104020203" pitchFamily="34" charset="0"/>
              <a:ea typeface="ＭＳ Ｐゴシック" panose="020B0600070205080204" pitchFamily="50" charset="-128"/>
              <a:cs typeface="ＭＳ Ｐゴシック" panose="020B0600070205080204" pitchFamily="50" charset="-128"/>
            </a:endParaRPr>
          </a:p>
        </p:txBody>
      </p:sp>
      <p:sp>
        <p:nvSpPr>
          <p:cNvPr id="29" name="テキスト ボックス 80"/>
          <p:cNvSpPr txBox="1"/>
          <p:nvPr/>
        </p:nvSpPr>
        <p:spPr>
          <a:xfrm>
            <a:off x="261256" y="14211660"/>
            <a:ext cx="3468913" cy="140302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altLang="ja-JP" sz="1600" b="1" i="0" u="none" strike="noStrike" kern="14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600" b="1" i="0" u="none" strike="noStrike" kern="14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町の津波避難対策について</a:t>
            </a:r>
            <a:r>
              <a:rPr kumimoji="0" lang="en-US" altLang="ja-JP" sz="1600" b="1" i="0" u="none" strike="noStrike" kern="14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600" b="1" i="0" u="none" strike="noStrike" kern="14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　</a:t>
            </a:r>
            <a:endParaRPr kumimoji="0" lang="ja-JP" altLang="en-US" sz="1800" b="0" i="0" u="none" strike="noStrike" kern="14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endParaRPr>
          </a:p>
          <a:p>
            <a:pPr marL="0" marR="0" lvl="0" indent="0" algn="l" defTabSz="914400" rtl="0" eaLnBrk="1" fontAlgn="auto" latinLnBrk="0" hangingPunct="1">
              <a:lnSpc>
                <a:spcPts val="3200"/>
              </a:lnSpc>
              <a:spcBef>
                <a:spcPts val="0"/>
              </a:spcBef>
              <a:spcAft>
                <a:spcPts val="0"/>
              </a:spcAft>
              <a:buClrTx/>
              <a:buSzTx/>
              <a:buFontTx/>
              <a:buNone/>
              <a:tabLst/>
              <a:defRPr/>
            </a:pPr>
            <a:r>
              <a:rPr kumimoji="0" lang="ja-JP" altLang="en-US" sz="1600" b="1" i="0" u="none" strike="noStrike" kern="14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  </a:t>
            </a:r>
            <a:r>
              <a:rPr kumimoji="0" lang="ja-JP" altLang="en-US" sz="1600" b="1" i="0" u="none" strike="noStrike" kern="14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 大磯町政策総務部危機管理課</a:t>
            </a:r>
            <a:endParaRPr kumimoji="0" lang="ja-JP" altLang="en-US" sz="1800" b="0" i="0" u="none" strike="noStrike" kern="14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endParaRPr>
          </a:p>
          <a:p>
            <a:pPr marL="0" marR="0" lvl="0" indent="0" algn="just" defTabSz="914400" rtl="0" eaLnBrk="1" fontAlgn="auto" latinLnBrk="0" hangingPunct="1">
              <a:lnSpc>
                <a:spcPts val="3200"/>
              </a:lnSpc>
              <a:spcBef>
                <a:spcPts val="0"/>
              </a:spcBef>
              <a:spcAft>
                <a:spcPts val="0"/>
              </a:spcAft>
              <a:buClrTx/>
              <a:buSzTx/>
              <a:buFontTx/>
              <a:buNone/>
              <a:tabLst/>
              <a:defRPr/>
            </a:pPr>
            <a:r>
              <a:rPr kumimoji="0" lang="ja-JP" altLang="en-US" sz="1600" b="1" i="0" u="none" strike="noStrike" kern="14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 </a:t>
            </a:r>
            <a:r>
              <a:rPr kumimoji="0" lang="ja-JP" altLang="en-US" sz="1600" b="1" i="0" u="none" strike="noStrike" kern="14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  電話：</a:t>
            </a:r>
            <a:r>
              <a:rPr kumimoji="0" lang="en-US" altLang="ja-JP" sz="1600" b="1" i="0" u="none" strike="noStrike" kern="14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0463-61-4100</a:t>
            </a:r>
            <a:endParaRPr kumimoji="0" lang="ja-JP" altLang="en-US" sz="1600" b="0" i="0" u="none" strike="noStrike" kern="100" cap="none" spc="0" normalizeH="0" baseline="0" noProof="0" dirty="0">
              <a:ln>
                <a:noFill/>
              </a:ln>
              <a:solidFill>
                <a:sysClr val="windowText" lastClr="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31" name="テキスト ボックス 80"/>
          <p:cNvSpPr txBox="1"/>
          <p:nvPr/>
        </p:nvSpPr>
        <p:spPr>
          <a:xfrm>
            <a:off x="3635834" y="14204406"/>
            <a:ext cx="4291851" cy="1807712"/>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altLang="ja-JP" sz="1600" b="1" i="0" u="none" strike="noStrike" kern="14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600" b="1" i="0" u="none" strike="noStrike" kern="14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県の津波避難対策について</a:t>
            </a:r>
            <a:r>
              <a:rPr kumimoji="0" lang="en-US" altLang="ja-JP" sz="1600" b="1" i="0" u="none" strike="noStrike" kern="14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600" b="1" i="0" u="none" strike="noStrike" kern="14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　</a:t>
            </a:r>
            <a:endParaRPr kumimoji="0" lang="ja-JP" altLang="en-US" sz="1800" b="0" i="0" u="none" strike="noStrike" kern="14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endParaRPr>
          </a:p>
          <a:p>
            <a:pPr marL="0" marR="0" lvl="0" indent="0" algn="l" defTabSz="914400" rtl="0" eaLnBrk="1" fontAlgn="auto" latinLnBrk="0" hangingPunct="1">
              <a:lnSpc>
                <a:spcPts val="3200"/>
              </a:lnSpc>
              <a:spcBef>
                <a:spcPts val="0"/>
              </a:spcBef>
              <a:spcAft>
                <a:spcPts val="0"/>
              </a:spcAft>
              <a:buClrTx/>
              <a:buSzTx/>
              <a:buFontTx/>
              <a:buNone/>
              <a:tabLst/>
              <a:defRPr/>
            </a:pPr>
            <a:r>
              <a:rPr kumimoji="0" lang="ja-JP" altLang="en-US" sz="1600" b="1" i="0" u="none" strike="noStrike" kern="14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  </a:t>
            </a:r>
            <a:r>
              <a:rPr kumimoji="0" lang="ja-JP" altLang="en-US" sz="1600" b="1" i="0" u="none" strike="noStrike" kern="14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 神奈川県くらし安全防災局防災部</a:t>
            </a:r>
            <a:endParaRPr kumimoji="0" lang="en-US" altLang="ja-JP" sz="1600" b="1" i="0" u="none" strike="noStrike" kern="14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endParaRPr>
          </a:p>
          <a:p>
            <a:pPr marL="0" marR="0" lvl="0" indent="0" algn="l" defTabSz="914400" rtl="0" eaLnBrk="1" fontAlgn="auto" latinLnBrk="0" hangingPunct="1">
              <a:lnSpc>
                <a:spcPts val="3200"/>
              </a:lnSpc>
              <a:spcBef>
                <a:spcPts val="0"/>
              </a:spcBef>
              <a:spcAft>
                <a:spcPts val="0"/>
              </a:spcAft>
              <a:buClrTx/>
              <a:buSzTx/>
              <a:buFontTx/>
              <a:buNone/>
              <a:tabLst/>
              <a:defRPr/>
            </a:pPr>
            <a:r>
              <a:rPr kumimoji="0" lang="ja-JP" altLang="en-US" sz="1800" b="1" i="0" u="none" strike="noStrike" kern="14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   危機管理防災課応急対策グループ</a:t>
            </a:r>
            <a:endParaRPr kumimoji="0" lang="ja-JP" altLang="en-US" sz="1800" b="0" i="0" u="none" strike="noStrike" kern="14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endParaRPr>
          </a:p>
          <a:p>
            <a:pPr marL="0" marR="0" lvl="0" indent="0" algn="just" defTabSz="914400" rtl="0" eaLnBrk="1" fontAlgn="auto" latinLnBrk="0" hangingPunct="1">
              <a:lnSpc>
                <a:spcPts val="3200"/>
              </a:lnSpc>
              <a:spcBef>
                <a:spcPts val="0"/>
              </a:spcBef>
              <a:spcAft>
                <a:spcPts val="0"/>
              </a:spcAft>
              <a:buClrTx/>
              <a:buSzTx/>
              <a:buFontTx/>
              <a:buNone/>
              <a:tabLst/>
              <a:defRPr/>
            </a:pPr>
            <a:r>
              <a:rPr kumimoji="0" lang="ja-JP" altLang="en-US" sz="1600" b="1" i="0" u="none" strike="noStrike" kern="14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 </a:t>
            </a:r>
            <a:r>
              <a:rPr kumimoji="0" lang="ja-JP" altLang="en-US" sz="1600" b="1" i="0" u="none" strike="noStrike" kern="14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   電話：</a:t>
            </a:r>
            <a:r>
              <a:rPr kumimoji="0" lang="en-US" altLang="ja-JP" sz="1600" b="1" i="0" u="none" strike="noStrike" kern="14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045-210-1111</a:t>
            </a:r>
            <a:r>
              <a:rPr kumimoji="0" lang="ja-JP" altLang="en-US" sz="1600" b="1" i="0" u="none" strike="noStrike" kern="14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（内線</a:t>
            </a:r>
            <a:r>
              <a:rPr kumimoji="0" lang="en-US" altLang="ja-JP" sz="1600" b="1" i="0" u="none" strike="noStrike" kern="14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3429</a:t>
            </a:r>
            <a:r>
              <a:rPr kumimoji="0" lang="ja-JP" altLang="en-US" sz="1600" b="1" i="0" u="none" strike="noStrike" kern="14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a:t>
            </a:r>
            <a:endParaRPr kumimoji="0" lang="ja-JP" altLang="en-US" sz="1600" b="0" i="0" u="none" strike="noStrike" kern="100" cap="none" spc="0" normalizeH="0" baseline="0" noProof="0" dirty="0">
              <a:ln>
                <a:noFill/>
              </a:ln>
              <a:solidFill>
                <a:sysClr val="windowText" lastClr="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32" name="テキスト ボックス 80"/>
          <p:cNvSpPr txBox="1"/>
          <p:nvPr/>
        </p:nvSpPr>
        <p:spPr>
          <a:xfrm>
            <a:off x="7460345" y="14200066"/>
            <a:ext cx="5065481" cy="1807712"/>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altLang="ja-JP" sz="1600" b="1" i="0" u="none" strike="noStrike" kern="14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600" b="1" i="0" u="none" strike="noStrike" kern="14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津波浸水想定・津波災害警戒区域について</a:t>
            </a:r>
            <a:r>
              <a:rPr kumimoji="0" lang="en-US" altLang="ja-JP" sz="1600" b="1" i="0" u="none" strike="noStrike" kern="14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600" b="1" i="0" u="none" strike="noStrike" kern="14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　</a:t>
            </a:r>
            <a:endParaRPr kumimoji="0" lang="ja-JP" altLang="en-US" sz="1800" b="0" i="0" u="none" strike="noStrike" kern="14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endParaRPr>
          </a:p>
          <a:p>
            <a:pPr marL="0" marR="0" lvl="0" indent="0" algn="l" defTabSz="914400" rtl="0" eaLnBrk="1" fontAlgn="auto" latinLnBrk="0" hangingPunct="1">
              <a:lnSpc>
                <a:spcPts val="3200"/>
              </a:lnSpc>
              <a:spcBef>
                <a:spcPts val="0"/>
              </a:spcBef>
              <a:spcAft>
                <a:spcPts val="0"/>
              </a:spcAft>
              <a:buClrTx/>
              <a:buSzTx/>
              <a:buFontTx/>
              <a:buNone/>
              <a:tabLst/>
              <a:defRPr/>
            </a:pPr>
            <a:r>
              <a:rPr kumimoji="0" lang="ja-JP" altLang="en-US" sz="1600" b="1" i="0" u="none" strike="noStrike" kern="14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  </a:t>
            </a:r>
            <a:r>
              <a:rPr kumimoji="0" lang="ja-JP" altLang="en-US" sz="1600" b="1" i="0" u="none" strike="noStrike" kern="14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 神奈川県県土整備局河川下水道部</a:t>
            </a:r>
            <a:endParaRPr kumimoji="0" lang="en-US" altLang="ja-JP" sz="1600" b="1" i="0" u="none" strike="noStrike" kern="14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endParaRPr>
          </a:p>
          <a:p>
            <a:pPr marL="0" marR="0" lvl="0" indent="0" algn="l" defTabSz="914400" rtl="0" eaLnBrk="1" fontAlgn="auto" latinLnBrk="0" hangingPunct="1">
              <a:lnSpc>
                <a:spcPts val="3200"/>
              </a:lnSpc>
              <a:spcBef>
                <a:spcPts val="0"/>
              </a:spcBef>
              <a:spcAft>
                <a:spcPts val="0"/>
              </a:spcAft>
              <a:buClrTx/>
              <a:buSzTx/>
              <a:buFontTx/>
              <a:buNone/>
              <a:tabLst/>
              <a:defRPr/>
            </a:pPr>
            <a:r>
              <a:rPr kumimoji="0" lang="ja-JP" altLang="en-US" sz="1600" b="1" i="0" u="none" strike="noStrike" kern="14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　</a:t>
            </a:r>
            <a:r>
              <a:rPr kumimoji="0" lang="ja-JP" altLang="en-US" sz="1600" b="1" i="0" u="none" strike="noStrike" kern="14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砂防海岸課なぎさグループ</a:t>
            </a:r>
            <a:endParaRPr kumimoji="0" lang="ja-JP" altLang="en-US" sz="1800" b="0" i="0" u="none" strike="noStrike" kern="14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endParaRPr>
          </a:p>
          <a:p>
            <a:pPr marL="0" marR="0" lvl="0" indent="0" algn="just" defTabSz="914400" rtl="0" eaLnBrk="1" fontAlgn="auto" latinLnBrk="0" hangingPunct="1">
              <a:lnSpc>
                <a:spcPts val="3200"/>
              </a:lnSpc>
              <a:spcBef>
                <a:spcPts val="0"/>
              </a:spcBef>
              <a:spcAft>
                <a:spcPts val="0"/>
              </a:spcAft>
              <a:buClrTx/>
              <a:buSzTx/>
              <a:buFontTx/>
              <a:buNone/>
              <a:tabLst/>
              <a:defRPr/>
            </a:pPr>
            <a:r>
              <a:rPr kumimoji="0" lang="ja-JP" altLang="en-US" sz="1600" b="1" i="0" u="none" strike="noStrike" kern="14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 </a:t>
            </a:r>
            <a:r>
              <a:rPr kumimoji="0" lang="ja-JP" altLang="en-US" sz="1600" b="1" i="0" u="none" strike="noStrike" kern="14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   電話：</a:t>
            </a:r>
            <a:r>
              <a:rPr kumimoji="0" lang="en-US" altLang="ja-JP" sz="1600" b="1" i="0" u="none" strike="noStrike" kern="14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045-210-1111</a:t>
            </a:r>
            <a:r>
              <a:rPr kumimoji="0" lang="ja-JP" altLang="en-US" sz="1600" b="1" i="0" u="none" strike="noStrike" kern="14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（内線</a:t>
            </a:r>
            <a:r>
              <a:rPr kumimoji="0" lang="en-US" altLang="ja-JP" sz="1600" b="1" i="0" u="none" strike="noStrike" kern="14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6515</a:t>
            </a:r>
            <a:r>
              <a:rPr kumimoji="0" lang="ja-JP" altLang="en-US" sz="1600" b="1" i="0" u="none" strike="noStrike" kern="14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rPr>
              <a:t>）</a:t>
            </a:r>
            <a:endParaRPr kumimoji="0" lang="ja-JP" altLang="en-US" sz="1600" b="0" i="0" u="none" strike="noStrike" kern="100" cap="none" spc="0" normalizeH="0" baseline="0" noProof="0" dirty="0">
              <a:ln>
                <a:noFill/>
              </a:ln>
              <a:solidFill>
                <a:sysClr val="windowText" lastClr="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42" name="正方形/長方形 41"/>
          <p:cNvSpPr/>
          <p:nvPr/>
        </p:nvSpPr>
        <p:spPr>
          <a:xfrm>
            <a:off x="1662449" y="8478338"/>
            <a:ext cx="1263760" cy="6153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平成</a:t>
            </a:r>
            <a:r>
              <a:rPr kumimoji="1" lang="en-US" altLang="ja-JP" sz="18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31</a:t>
            </a:r>
            <a:r>
              <a:rPr kumimoji="0" lang="ja-JP" altLang="en-US"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年</a:t>
            </a:r>
            <a:endParaRPr kumimoji="0" lang="en-US" altLang="ja-JP"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３</a:t>
            </a:r>
            <a:r>
              <a:rPr kumimoji="1" lang="ja-JP" altLang="en-US"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月</a:t>
            </a:r>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5" name="角丸四角形 44"/>
          <p:cNvSpPr/>
          <p:nvPr/>
        </p:nvSpPr>
        <p:spPr>
          <a:xfrm>
            <a:off x="3287387" y="8485601"/>
            <a:ext cx="869652" cy="465475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3" name="正方形/長方形 12"/>
          <p:cNvSpPr/>
          <p:nvPr/>
        </p:nvSpPr>
        <p:spPr>
          <a:xfrm>
            <a:off x="3075909" y="8475841"/>
            <a:ext cx="1263760" cy="6153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令和２</a:t>
            </a:r>
            <a:r>
              <a:rPr kumimoji="0" lang="ja-JP" altLang="en-US"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年</a:t>
            </a:r>
            <a:endParaRPr kumimoji="0" lang="en-US" altLang="ja-JP"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８</a:t>
            </a:r>
            <a:r>
              <a:rPr kumimoji="1" lang="ja-JP" altLang="en-US"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月</a:t>
            </a:r>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7" name="角丸四角形 46"/>
          <p:cNvSpPr/>
          <p:nvPr/>
        </p:nvSpPr>
        <p:spPr>
          <a:xfrm>
            <a:off x="4658992" y="8492857"/>
            <a:ext cx="869652" cy="476216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4470279" y="8476313"/>
            <a:ext cx="1263760" cy="6153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令和３年</a:t>
            </a:r>
            <a:endPar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6/30,7/1,7/18</a:t>
            </a:r>
            <a:endPar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34" name="正方形/長方形 33"/>
          <p:cNvSpPr/>
          <p:nvPr/>
        </p:nvSpPr>
        <p:spPr>
          <a:xfrm>
            <a:off x="5870101" y="8464329"/>
            <a:ext cx="1263760" cy="6153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令和３年</a:t>
            </a:r>
            <a:endParaRPr kumimoji="0" lang="en-US" altLang="ja-JP"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lvl="0" algn="ctr">
              <a:defRPr/>
            </a:pPr>
            <a:r>
              <a:rPr lang="ja-JP" altLang="en-US" b="1" dirty="0" smtClean="0">
                <a:solidFill>
                  <a:prstClr val="black"/>
                </a:solidFill>
              </a:rPr>
              <a:t>７</a:t>
            </a:r>
            <a:r>
              <a:rPr kumimoji="1" lang="ja-JP" altLang="en-US" b="1" dirty="0" smtClean="0">
                <a:solidFill>
                  <a:prstClr val="black"/>
                </a:solidFill>
              </a:rPr>
              <a:t>月</a:t>
            </a:r>
            <a:endPar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51" name="角丸四角形 50"/>
          <p:cNvSpPr/>
          <p:nvPr/>
        </p:nvSpPr>
        <p:spPr>
          <a:xfrm>
            <a:off x="9480529" y="8468101"/>
            <a:ext cx="869652" cy="465475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6" name="正方形/長方形 35"/>
          <p:cNvSpPr/>
          <p:nvPr/>
        </p:nvSpPr>
        <p:spPr>
          <a:xfrm>
            <a:off x="7755386" y="8361042"/>
            <a:ext cx="1380426" cy="5022778"/>
          </a:xfrm>
          <a:prstGeom prst="rect">
            <a:avLst/>
          </a:prstGeom>
          <a:solidFill>
            <a:schemeClr val="bg1"/>
          </a:solidFill>
          <a:ln w="5715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7808314" y="8458200"/>
            <a:ext cx="1262429" cy="62821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令和３年</a:t>
            </a:r>
            <a:endParaRPr kumimoji="0" lang="en-US" altLang="ja-JP"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８月下旬～９月初旬</a:t>
            </a:r>
            <a:endParaRPr kumimoji="1" lang="ja-JP" altLang="en-US" sz="9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 name="正方形/長方形 2"/>
          <p:cNvSpPr/>
          <p:nvPr/>
        </p:nvSpPr>
        <p:spPr>
          <a:xfrm>
            <a:off x="247308" y="9079669"/>
            <a:ext cx="1263760" cy="417564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7" name="正方形/長方形 56"/>
          <p:cNvSpPr/>
          <p:nvPr/>
        </p:nvSpPr>
        <p:spPr>
          <a:xfrm>
            <a:off x="3076258" y="9089183"/>
            <a:ext cx="1263760" cy="417564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0" name="テキスト ボックス 19"/>
          <p:cNvSpPr txBox="1"/>
          <p:nvPr/>
        </p:nvSpPr>
        <p:spPr>
          <a:xfrm>
            <a:off x="3244847" y="9086419"/>
            <a:ext cx="954107" cy="4168606"/>
          </a:xfrm>
          <a:prstGeom prst="rect">
            <a:avLst/>
          </a:prstGeom>
          <a:noFill/>
          <a:ln>
            <a:noFill/>
          </a:ln>
        </p:spPr>
        <p:txBody>
          <a:bodyPr vert="eaVert"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5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区域指定に向けた</a:t>
            </a:r>
            <a:endParaRPr kumimoji="1" lang="en-US" altLang="ja-JP" sz="25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5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県方針の改正</a:t>
            </a:r>
            <a:endParaRPr kumimoji="1" lang="ja-JP" altLang="en-US" sz="25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5" name="テキスト ボックス 4"/>
          <p:cNvSpPr txBox="1"/>
          <p:nvPr/>
        </p:nvSpPr>
        <p:spPr>
          <a:xfrm>
            <a:off x="602250" y="9108197"/>
            <a:ext cx="569387" cy="4154367"/>
          </a:xfrm>
          <a:prstGeom prst="rect">
            <a:avLst/>
          </a:prstGeom>
          <a:noFill/>
          <a:ln>
            <a:noFill/>
          </a:ln>
        </p:spPr>
        <p:txBody>
          <a:bodyPr vert="eaVert"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5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25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津波浸水想定の公表</a:t>
            </a:r>
            <a:endParaRPr kumimoji="1" lang="ja-JP" altLang="en-US" sz="25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0" name="正方形/長方形 59"/>
          <p:cNvSpPr/>
          <p:nvPr/>
        </p:nvSpPr>
        <p:spPr>
          <a:xfrm>
            <a:off x="1663345" y="9072040"/>
            <a:ext cx="1263760" cy="417564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1" name="テキスト ボックス 60"/>
          <p:cNvSpPr txBox="1"/>
          <p:nvPr/>
        </p:nvSpPr>
        <p:spPr>
          <a:xfrm>
            <a:off x="1798019" y="9115455"/>
            <a:ext cx="954107" cy="4175642"/>
          </a:xfrm>
          <a:prstGeom prst="rect">
            <a:avLst/>
          </a:prstGeom>
          <a:noFill/>
          <a:ln>
            <a:noFill/>
          </a:ln>
        </p:spPr>
        <p:txBody>
          <a:bodyPr vert="eaVert"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5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25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区域指定に向けた</a:t>
            </a:r>
            <a:endParaRPr kumimoji="1" lang="en-US" altLang="ja-JP" sz="25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5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県方針の策定</a:t>
            </a:r>
            <a:endParaRPr kumimoji="1" lang="ja-JP" altLang="en-US" sz="25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2" name="正方形/長方形 61"/>
          <p:cNvSpPr/>
          <p:nvPr/>
        </p:nvSpPr>
        <p:spPr>
          <a:xfrm>
            <a:off x="4470056" y="9084432"/>
            <a:ext cx="1263760" cy="417564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3" name="テキスト ボックス 62"/>
          <p:cNvSpPr txBox="1"/>
          <p:nvPr/>
        </p:nvSpPr>
        <p:spPr>
          <a:xfrm>
            <a:off x="4824998" y="9112960"/>
            <a:ext cx="569387" cy="4154367"/>
          </a:xfrm>
          <a:prstGeom prst="rect">
            <a:avLst/>
          </a:prstGeom>
          <a:noFill/>
          <a:ln>
            <a:noFill/>
          </a:ln>
        </p:spPr>
        <p:txBody>
          <a:bodyPr vert="eaVert"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5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区長等への説明会</a:t>
            </a:r>
            <a:endParaRPr kumimoji="1" lang="ja-JP" altLang="en-US" sz="25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4" name="正方形/長方形 63"/>
          <p:cNvSpPr/>
          <p:nvPr/>
        </p:nvSpPr>
        <p:spPr>
          <a:xfrm>
            <a:off x="5869733" y="9082164"/>
            <a:ext cx="1263477" cy="417564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5" name="テキスト ボックス 64"/>
          <p:cNvSpPr txBox="1"/>
          <p:nvPr/>
        </p:nvSpPr>
        <p:spPr>
          <a:xfrm>
            <a:off x="6226537" y="9115455"/>
            <a:ext cx="569387" cy="4154367"/>
          </a:xfrm>
          <a:prstGeom prst="rect">
            <a:avLst/>
          </a:prstGeom>
          <a:noFill/>
          <a:ln>
            <a:noFill/>
          </a:ln>
        </p:spPr>
        <p:txBody>
          <a:bodyPr vert="eaVert"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5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浸水区域の地区へ回覧</a:t>
            </a:r>
            <a:endParaRPr kumimoji="1" lang="ja-JP" altLang="en-US" sz="25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6" name="正方形/長方形 65"/>
          <p:cNvSpPr/>
          <p:nvPr/>
        </p:nvSpPr>
        <p:spPr>
          <a:xfrm>
            <a:off x="7808889" y="9084749"/>
            <a:ext cx="1263760" cy="417564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7" name="テキスト ボックス 66"/>
          <p:cNvSpPr txBox="1"/>
          <p:nvPr/>
        </p:nvSpPr>
        <p:spPr>
          <a:xfrm>
            <a:off x="8145207" y="9115454"/>
            <a:ext cx="569387" cy="4154367"/>
          </a:xfrm>
          <a:prstGeom prst="rect">
            <a:avLst/>
          </a:prstGeom>
          <a:noFill/>
          <a:ln>
            <a:noFill/>
          </a:ln>
        </p:spPr>
        <p:txBody>
          <a:bodyPr vert="eaVert"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5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津波災害警戒区域の指定</a:t>
            </a:r>
            <a:endParaRPr kumimoji="1" lang="ja-JP" altLang="en-US" sz="25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8" name="正方形/長方形 67"/>
          <p:cNvSpPr/>
          <p:nvPr/>
        </p:nvSpPr>
        <p:spPr>
          <a:xfrm>
            <a:off x="9282249" y="9079669"/>
            <a:ext cx="1263760" cy="417564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0" name="テキスト ボックス 69"/>
          <p:cNvSpPr txBox="1"/>
          <p:nvPr/>
        </p:nvSpPr>
        <p:spPr>
          <a:xfrm>
            <a:off x="9450838" y="9076905"/>
            <a:ext cx="954107" cy="4168606"/>
          </a:xfrm>
          <a:prstGeom prst="rect">
            <a:avLst/>
          </a:prstGeom>
          <a:noFill/>
          <a:ln>
            <a:noFill/>
          </a:ln>
        </p:spPr>
        <p:txBody>
          <a:bodyPr vert="eaVert"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5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要配慮者利用施設向け</a:t>
            </a:r>
            <a:endParaRPr kumimoji="1" lang="en-US" altLang="ja-JP" sz="25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5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25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説明会</a:t>
            </a:r>
            <a:endParaRPr kumimoji="1" lang="ja-JP" altLang="en-US" sz="25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4" name="正方形/長方形 13"/>
          <p:cNvSpPr/>
          <p:nvPr/>
        </p:nvSpPr>
        <p:spPr>
          <a:xfrm>
            <a:off x="9282491" y="8453575"/>
            <a:ext cx="1263760" cy="624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prstClr val="black"/>
                </a:solidFill>
              </a:rPr>
              <a:t>令和３年</a:t>
            </a:r>
            <a:endParaRPr lang="en-US" altLang="ja-JP" b="1" dirty="0" smtClean="0">
              <a:solidFill>
                <a:prstClr val="black"/>
              </a:solidFill>
            </a:endParaRPr>
          </a:p>
          <a:p>
            <a:pPr algn="ctr"/>
            <a:r>
              <a:rPr lang="ja-JP" altLang="en-US" b="1" dirty="0" smtClean="0">
                <a:solidFill>
                  <a:prstClr val="black"/>
                </a:solidFill>
              </a:rPr>
              <a:t>９</a:t>
            </a:r>
            <a:r>
              <a:rPr kumimoji="1" lang="ja-JP" altLang="en-US" b="1" dirty="0" smtClean="0">
                <a:solidFill>
                  <a:prstClr val="black"/>
                </a:solidFill>
              </a:rPr>
              <a:t>月以降</a:t>
            </a:r>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3" name="正方形/長方形 42"/>
          <p:cNvSpPr/>
          <p:nvPr/>
        </p:nvSpPr>
        <p:spPr>
          <a:xfrm>
            <a:off x="10624480" y="9072040"/>
            <a:ext cx="1263760" cy="417564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4" name="テキスト ボックス 43"/>
          <p:cNvSpPr txBox="1"/>
          <p:nvPr/>
        </p:nvSpPr>
        <p:spPr>
          <a:xfrm>
            <a:off x="10793069" y="9069276"/>
            <a:ext cx="954107" cy="4168606"/>
          </a:xfrm>
          <a:prstGeom prst="rect">
            <a:avLst/>
          </a:prstGeom>
          <a:noFill/>
          <a:ln>
            <a:noFill/>
          </a:ln>
        </p:spPr>
        <p:txBody>
          <a:bodyPr vert="eaVert"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5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25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住民説明会</a:t>
            </a:r>
            <a:endParaRPr kumimoji="1" lang="en-US" altLang="ja-JP" sz="25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5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（津波災害警戒区域図）</a:t>
            </a:r>
            <a:endParaRPr kumimoji="1" lang="ja-JP" altLang="en-US" sz="25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6" name="正方形/長方形 45"/>
          <p:cNvSpPr/>
          <p:nvPr/>
        </p:nvSpPr>
        <p:spPr>
          <a:xfrm>
            <a:off x="10622341" y="8453575"/>
            <a:ext cx="1263760" cy="6153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ja-JP" altLang="en-US" b="1" dirty="0">
                <a:solidFill>
                  <a:prstClr val="black"/>
                </a:solidFill>
              </a:rPr>
              <a:t>令和３年</a:t>
            </a:r>
            <a:endParaRPr lang="en-US" altLang="ja-JP" b="1" dirty="0">
              <a:solidFill>
                <a:prstClr val="black"/>
              </a:solidFill>
            </a:endParaRPr>
          </a:p>
          <a:p>
            <a:pPr lvl="0" algn="ctr">
              <a:defRPr/>
            </a:pPr>
            <a:r>
              <a:rPr lang="ja-JP" altLang="en-US" b="1" dirty="0" smtClean="0">
                <a:solidFill>
                  <a:prstClr val="black"/>
                </a:solidFill>
              </a:rPr>
              <a:t>９</a:t>
            </a:r>
            <a:r>
              <a:rPr kumimoji="1" lang="ja-JP" altLang="en-US" b="1" dirty="0" smtClean="0">
                <a:solidFill>
                  <a:prstClr val="black"/>
                </a:solidFill>
              </a:rPr>
              <a:t>月以降</a:t>
            </a:r>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8" name="タイトル 1"/>
          <p:cNvSpPr txBox="1">
            <a:spLocks/>
          </p:cNvSpPr>
          <p:nvPr/>
        </p:nvSpPr>
        <p:spPr>
          <a:xfrm>
            <a:off x="340598" y="139686"/>
            <a:ext cx="9157769" cy="548680"/>
          </a:xfrm>
          <a:prstGeom prst="rect">
            <a:avLst/>
          </a:prstGeom>
        </p:spPr>
        <p:txBody>
          <a:bodyPr vert="horz" lIns="91440" tIns="45720" rIns="91440" bIns="45720" rtlCol="0" anchor="ctr">
            <a:noAutofit/>
          </a:bodyPr>
          <a:lstStyle>
            <a:lvl1pPr algn="ctr" defTabSz="1219170" rtl="0" eaLnBrk="1" latinLnBrk="0" hangingPunct="1">
              <a:lnSpc>
                <a:spcPct val="90000"/>
              </a:lnSpc>
              <a:spcBef>
                <a:spcPct val="0"/>
              </a:spcBef>
              <a:buNone/>
              <a:defRPr kumimoji="1" sz="8000" kern="1200">
                <a:solidFill>
                  <a:schemeClr val="tx1"/>
                </a:solidFill>
                <a:latin typeface="+mj-lt"/>
                <a:ea typeface="+mj-ea"/>
                <a:cs typeface="+mj-cs"/>
              </a:defRPr>
            </a:lvl1pPr>
          </a:lstStyle>
          <a:p>
            <a:pPr marL="0" marR="0" lvl="0" indent="0" algn="l" defTabSz="1219170" rtl="0" eaLnBrk="1" fontAlgn="auto" latinLnBrk="0" hangingPunct="1">
              <a:lnSpc>
                <a:spcPct val="90000"/>
              </a:lnSpc>
              <a:spcBef>
                <a:spcPct val="0"/>
              </a:spcBef>
              <a:spcAft>
                <a:spcPts val="0"/>
              </a:spcAft>
              <a:buClrTx/>
              <a:buSzTx/>
              <a:buFontTx/>
              <a:buNone/>
              <a:tabLst/>
              <a:defRPr/>
            </a:pPr>
            <a:r>
              <a:rPr kumimoji="1" lang="ja-JP" altLang="en-US" sz="2400" b="1" i="0" u="none" strike="noStrike" kern="1200" cap="none" spc="0" normalizeH="0" baseline="0" noProof="0" dirty="0" smtClean="0">
                <a:ln>
                  <a:noFill/>
                </a:ln>
                <a:solidFill>
                  <a:srgbClr val="002060"/>
                </a:solidFill>
                <a:effectLst/>
                <a:uLnTx/>
                <a:uFillTx/>
                <a:latin typeface="HG丸ｺﾞｼｯｸM-PRO" panose="020F0600000000000000" pitchFamily="50" charset="-128"/>
                <a:ea typeface="HG丸ｺﾞｼｯｸM-PRO" panose="020F0600000000000000" pitchFamily="50" charset="-128"/>
                <a:cs typeface="+mj-cs"/>
              </a:rPr>
              <a:t>●  基準水位とは？</a:t>
            </a:r>
            <a:endParaRPr kumimoji="1" lang="ja-JP" altLang="en-US" sz="2400" b="1" i="0" u="none" strike="noStrike" kern="1200" cap="none" spc="0" normalizeH="0" baseline="0" noProof="0" dirty="0">
              <a:ln>
                <a:noFill/>
              </a:ln>
              <a:solidFill>
                <a:srgbClr val="002060"/>
              </a:solidFill>
              <a:effectLst/>
              <a:uLnTx/>
              <a:uFillTx/>
              <a:latin typeface="HG丸ｺﾞｼｯｸM-PRO" panose="020F0600000000000000" pitchFamily="50" charset="-128"/>
              <a:ea typeface="HG丸ｺﾞｼｯｸM-PRO" panose="020F0600000000000000" pitchFamily="50" charset="-128"/>
              <a:cs typeface="+mj-cs"/>
            </a:endParaRPr>
          </a:p>
        </p:txBody>
      </p:sp>
      <p:sp>
        <p:nvSpPr>
          <p:cNvPr id="49" name="正方形/長方形 48"/>
          <p:cNvSpPr/>
          <p:nvPr/>
        </p:nvSpPr>
        <p:spPr>
          <a:xfrm>
            <a:off x="607298" y="767284"/>
            <a:ext cx="11089402" cy="667999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0" name="正方形/長方形 49"/>
          <p:cNvSpPr/>
          <p:nvPr/>
        </p:nvSpPr>
        <p:spPr>
          <a:xfrm>
            <a:off x="4196948" y="3168650"/>
            <a:ext cx="1120316" cy="5016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52" name="グループ化 51"/>
          <p:cNvGrpSpPr>
            <a:grpSpLocks noChangeAspect="1"/>
          </p:cNvGrpSpPr>
          <p:nvPr/>
        </p:nvGrpSpPr>
        <p:grpSpPr>
          <a:xfrm>
            <a:off x="1662366" y="1161554"/>
            <a:ext cx="8869596" cy="6016394"/>
            <a:chOff x="6860005" y="3254130"/>
            <a:chExt cx="4822571" cy="3063866"/>
          </a:xfrm>
        </p:grpSpPr>
        <p:grpSp>
          <p:nvGrpSpPr>
            <p:cNvPr id="53" name="グループ化 52"/>
            <p:cNvGrpSpPr/>
            <p:nvPr/>
          </p:nvGrpSpPr>
          <p:grpSpPr>
            <a:xfrm>
              <a:off x="6860005" y="3254130"/>
              <a:ext cx="4822571" cy="3063866"/>
              <a:chOff x="6860005" y="3254130"/>
              <a:chExt cx="4822571" cy="3063866"/>
            </a:xfrm>
          </p:grpSpPr>
          <p:grpSp>
            <p:nvGrpSpPr>
              <p:cNvPr id="55" name="グループ化 54"/>
              <p:cNvGrpSpPr/>
              <p:nvPr/>
            </p:nvGrpSpPr>
            <p:grpSpPr>
              <a:xfrm>
                <a:off x="6860005" y="3254130"/>
                <a:ext cx="4822571" cy="3063866"/>
                <a:chOff x="6860005" y="3254130"/>
                <a:chExt cx="4822571" cy="3063866"/>
              </a:xfrm>
            </p:grpSpPr>
            <p:grpSp>
              <p:nvGrpSpPr>
                <p:cNvPr id="58" name="グループ化 57"/>
                <p:cNvGrpSpPr/>
                <p:nvPr/>
              </p:nvGrpSpPr>
              <p:grpSpPr>
                <a:xfrm>
                  <a:off x="6860005" y="3254130"/>
                  <a:ext cx="4822571" cy="3063866"/>
                  <a:chOff x="6596136" y="2984411"/>
                  <a:chExt cx="4822571" cy="3063866"/>
                </a:xfrm>
              </p:grpSpPr>
              <p:cxnSp>
                <p:nvCxnSpPr>
                  <p:cNvPr id="69" name="直線矢印コネクタ 68"/>
                  <p:cNvCxnSpPr/>
                  <p:nvPr/>
                </p:nvCxnSpPr>
                <p:spPr>
                  <a:xfrm>
                    <a:off x="7875776" y="5269777"/>
                    <a:ext cx="0" cy="634882"/>
                  </a:xfrm>
                  <a:prstGeom prst="straightConnector1">
                    <a:avLst/>
                  </a:prstGeom>
                  <a:ln w="57150">
                    <a:solidFill>
                      <a:srgbClr val="7030A0"/>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71" name="グループ化 70"/>
                  <p:cNvGrpSpPr/>
                  <p:nvPr/>
                </p:nvGrpSpPr>
                <p:grpSpPr>
                  <a:xfrm>
                    <a:off x="6596136" y="2984411"/>
                    <a:ext cx="4822571" cy="3063866"/>
                    <a:chOff x="6277915" y="3178154"/>
                    <a:chExt cx="4822571" cy="3063866"/>
                  </a:xfrm>
                </p:grpSpPr>
                <p:grpSp>
                  <p:nvGrpSpPr>
                    <p:cNvPr id="72" name="グループ化 71"/>
                    <p:cNvGrpSpPr/>
                    <p:nvPr/>
                  </p:nvGrpSpPr>
                  <p:grpSpPr>
                    <a:xfrm>
                      <a:off x="6277915" y="3178154"/>
                      <a:ext cx="4822571" cy="3063866"/>
                      <a:chOff x="5403332" y="1715170"/>
                      <a:chExt cx="3536537" cy="1737511"/>
                    </a:xfrm>
                  </p:grpSpPr>
                  <p:pic>
                    <p:nvPicPr>
                      <p:cNvPr id="76" name="図 75"/>
                      <p:cNvPicPr>
                        <a:picLocks noChangeAspect="1"/>
                      </p:cNvPicPr>
                      <p:nvPr/>
                    </p:nvPicPr>
                    <p:blipFill>
                      <a:blip r:embed="rId2"/>
                      <a:stretch>
                        <a:fillRect/>
                      </a:stretch>
                    </p:blipFill>
                    <p:spPr>
                      <a:xfrm>
                        <a:off x="6350020" y="1715170"/>
                        <a:ext cx="2542252" cy="1737511"/>
                      </a:xfrm>
                      <a:prstGeom prst="rect">
                        <a:avLst/>
                      </a:prstGeom>
                    </p:spPr>
                  </p:pic>
                  <p:cxnSp>
                    <p:nvCxnSpPr>
                      <p:cNvPr id="77" name="直線コネクタ 76"/>
                      <p:cNvCxnSpPr/>
                      <p:nvPr/>
                    </p:nvCxnSpPr>
                    <p:spPr>
                      <a:xfrm flipV="1">
                        <a:off x="6302422" y="3002689"/>
                        <a:ext cx="2637447" cy="8345"/>
                      </a:xfrm>
                      <a:prstGeom prst="line">
                        <a:avLst/>
                      </a:prstGeom>
                      <a:ln w="76200">
                        <a:solidFill>
                          <a:srgbClr val="FFC000"/>
                        </a:solidFill>
                        <a:prstDash val="sysDash"/>
                      </a:ln>
                    </p:spPr>
                    <p:style>
                      <a:lnRef idx="1">
                        <a:schemeClr val="accent1"/>
                      </a:lnRef>
                      <a:fillRef idx="0">
                        <a:schemeClr val="accent1"/>
                      </a:fillRef>
                      <a:effectRef idx="0">
                        <a:schemeClr val="accent1"/>
                      </a:effectRef>
                      <a:fontRef idx="minor">
                        <a:schemeClr val="tx1"/>
                      </a:fontRef>
                    </p:style>
                  </p:cxnSp>
                  <p:sp>
                    <p:nvSpPr>
                      <p:cNvPr id="78" name="テキスト ボックス 77"/>
                      <p:cNvSpPr txBox="1"/>
                      <p:nvPr/>
                    </p:nvSpPr>
                    <p:spPr>
                      <a:xfrm>
                        <a:off x="5681150" y="2918145"/>
                        <a:ext cx="564505" cy="168881"/>
                      </a:xfrm>
                      <a:prstGeom prst="rect">
                        <a:avLst/>
                      </a:prstGeom>
                      <a:noFill/>
                    </p:spPr>
                    <p:txBody>
                      <a:bodyPr wrap="none" rtlCol="0">
                        <a:spAutoFit/>
                      </a:bodyPr>
                      <a:lstStyle/>
                      <a:p>
                        <a:r>
                          <a:rPr lang="ja-JP" altLang="en-US" sz="3200" dirty="0" smtClean="0">
                            <a:latin typeface="ＭＳ Ｐゴシック" panose="020B0600070205080204" pitchFamily="50" charset="-128"/>
                            <a:ea typeface="ＭＳ Ｐゴシック" panose="020B0600070205080204" pitchFamily="50" charset="-128"/>
                          </a:rPr>
                          <a:t>浸水</a:t>
                        </a:r>
                        <a:r>
                          <a:rPr lang="ja-JP" altLang="en-US" sz="3200" dirty="0">
                            <a:latin typeface="ＭＳ Ｐゴシック" panose="020B0600070205080204" pitchFamily="50" charset="-128"/>
                            <a:ea typeface="ＭＳ Ｐゴシック" panose="020B0600070205080204" pitchFamily="50" charset="-128"/>
                          </a:rPr>
                          <a:t>深</a:t>
                        </a:r>
                      </a:p>
                    </p:txBody>
                  </p:sp>
                  <p:cxnSp>
                    <p:nvCxnSpPr>
                      <p:cNvPr id="79" name="直線矢印コネクタ 78"/>
                      <p:cNvCxnSpPr/>
                      <p:nvPr/>
                    </p:nvCxnSpPr>
                    <p:spPr>
                      <a:xfrm>
                        <a:off x="6341733" y="2477248"/>
                        <a:ext cx="0" cy="504056"/>
                      </a:xfrm>
                      <a:prstGeom prst="straightConnector1">
                        <a:avLst/>
                      </a:prstGeom>
                      <a:ln w="57150">
                        <a:solidFill>
                          <a:srgbClr val="7030A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0" name="テキスト ボックス 79"/>
                      <p:cNvSpPr txBox="1"/>
                      <p:nvPr/>
                    </p:nvSpPr>
                    <p:spPr>
                      <a:xfrm>
                        <a:off x="5403332" y="2645719"/>
                        <a:ext cx="862992" cy="168881"/>
                      </a:xfrm>
                      <a:prstGeom prst="rect">
                        <a:avLst/>
                      </a:prstGeom>
                      <a:noFill/>
                    </p:spPr>
                    <p:txBody>
                      <a:bodyPr wrap="none" rtlCol="0">
                        <a:spAutoFit/>
                      </a:bodyPr>
                      <a:lstStyle/>
                      <a:p>
                        <a:pPr algn="ctr"/>
                        <a:r>
                          <a:rPr lang="ja-JP" altLang="en-US" sz="3200" dirty="0">
                            <a:latin typeface="ＭＳ Ｐゴシック" panose="020B0600070205080204" pitchFamily="50" charset="-128"/>
                            <a:ea typeface="ＭＳ Ｐゴシック" panose="020B0600070205080204" pitchFamily="50" charset="-128"/>
                          </a:rPr>
                          <a:t>せき上げ高</a:t>
                        </a:r>
                      </a:p>
                    </p:txBody>
                  </p:sp>
                </p:grpSp>
                <p:cxnSp>
                  <p:nvCxnSpPr>
                    <p:cNvPr id="73" name="直線コネクタ 72"/>
                    <p:cNvCxnSpPr/>
                    <p:nvPr/>
                  </p:nvCxnSpPr>
                  <p:spPr>
                    <a:xfrm>
                      <a:off x="7568856" y="6098611"/>
                      <a:ext cx="3466723" cy="10374"/>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74" name="テキスト ボックス 73"/>
                    <p:cNvSpPr txBox="1"/>
                    <p:nvPr/>
                  </p:nvSpPr>
                  <p:spPr>
                    <a:xfrm>
                      <a:off x="6892573" y="5944222"/>
                      <a:ext cx="546658" cy="297798"/>
                    </a:xfrm>
                    <a:prstGeom prst="rect">
                      <a:avLst/>
                    </a:prstGeom>
                    <a:noFill/>
                  </p:spPr>
                  <p:txBody>
                    <a:bodyPr wrap="none" rtlCol="0">
                      <a:spAutoFit/>
                    </a:bodyPr>
                    <a:lstStyle/>
                    <a:p>
                      <a:pPr algn="ctr"/>
                      <a:r>
                        <a:rPr lang="ja-JP" altLang="en-US" sz="3200" dirty="0">
                          <a:latin typeface="ＭＳ Ｐゴシック" panose="020B0600070205080204" pitchFamily="50" charset="-128"/>
                          <a:ea typeface="ＭＳ Ｐゴシック" panose="020B0600070205080204" pitchFamily="50" charset="-128"/>
                        </a:rPr>
                        <a:t>地面</a:t>
                      </a:r>
                    </a:p>
                  </p:txBody>
                </p:sp>
                <p:sp>
                  <p:nvSpPr>
                    <p:cNvPr id="75" name="角丸四角形吹き出し 74"/>
                    <p:cNvSpPr/>
                    <p:nvPr/>
                  </p:nvSpPr>
                  <p:spPr>
                    <a:xfrm>
                      <a:off x="6823948" y="3261630"/>
                      <a:ext cx="1583452" cy="793736"/>
                    </a:xfrm>
                    <a:prstGeom prst="wedgeRoundRectCallout">
                      <a:avLst>
                        <a:gd name="adj1" fmla="val 71663"/>
                        <a:gd name="adj2" fmla="val 13781"/>
                        <a:gd name="adj3" fmla="val 1666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4015" tIns="32007" rIns="64015" bIns="32007" rtlCol="0" anchor="ctr"/>
                    <a:lstStyle/>
                    <a:p>
                      <a:pPr algn="ctr"/>
                      <a:r>
                        <a:rPr lang="ja-JP" altLang="en-US" sz="3200" b="1" dirty="0">
                          <a:solidFill>
                            <a:srgbClr val="00B050"/>
                          </a:solidFill>
                          <a:latin typeface="ＭＳ Ｐゴシック" panose="020B0600070205080204" pitchFamily="50" charset="-128"/>
                          <a:ea typeface="ＭＳ Ｐゴシック" panose="020B0600070205080204" pitchFamily="50" charset="-128"/>
                        </a:rPr>
                        <a:t>避難場所の</a:t>
                      </a:r>
                      <a:endParaRPr lang="en-US" altLang="ja-JP" sz="3200" b="1" dirty="0">
                        <a:solidFill>
                          <a:srgbClr val="00B050"/>
                        </a:solidFill>
                        <a:latin typeface="ＭＳ Ｐゴシック" panose="020B0600070205080204" pitchFamily="50" charset="-128"/>
                        <a:ea typeface="ＭＳ Ｐゴシック" panose="020B0600070205080204" pitchFamily="50" charset="-128"/>
                      </a:endParaRPr>
                    </a:p>
                    <a:p>
                      <a:pPr algn="ctr"/>
                      <a:r>
                        <a:rPr lang="ja-JP" altLang="en-US" sz="3200" b="1" dirty="0">
                          <a:solidFill>
                            <a:srgbClr val="00B050"/>
                          </a:solidFill>
                          <a:latin typeface="ＭＳ Ｐゴシック" panose="020B0600070205080204" pitchFamily="50" charset="-128"/>
                          <a:ea typeface="ＭＳ Ｐゴシック" panose="020B0600070205080204" pitchFamily="50" charset="-128"/>
                        </a:rPr>
                        <a:t>高さが明確化</a:t>
                      </a:r>
                    </a:p>
                  </p:txBody>
                </p:sp>
              </p:grpSp>
            </p:grpSp>
            <p:sp>
              <p:nvSpPr>
                <p:cNvPr id="59" name="正方形/長方形 58"/>
                <p:cNvSpPr/>
                <p:nvPr/>
              </p:nvSpPr>
              <p:spPr>
                <a:xfrm>
                  <a:off x="8261974" y="4290060"/>
                  <a:ext cx="445820" cy="23622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grpSp>
          <p:cxnSp>
            <p:nvCxnSpPr>
              <p:cNvPr id="56" name="直線コネクタ 55"/>
              <p:cNvCxnSpPr/>
              <p:nvPr/>
            </p:nvCxnSpPr>
            <p:spPr>
              <a:xfrm>
                <a:off x="8186464" y="4608236"/>
                <a:ext cx="3483159"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54" name="テキスト ボックス 53"/>
            <p:cNvSpPr txBox="1"/>
            <p:nvPr/>
          </p:nvSpPr>
          <p:spPr>
            <a:xfrm>
              <a:off x="6920873" y="4495770"/>
              <a:ext cx="1186233" cy="297798"/>
            </a:xfrm>
            <a:prstGeom prst="rect">
              <a:avLst/>
            </a:prstGeom>
            <a:noFill/>
          </p:spPr>
          <p:txBody>
            <a:bodyPr wrap="square" rtlCol="0">
              <a:spAutoFit/>
            </a:bodyPr>
            <a:lstStyle/>
            <a:p>
              <a:pPr algn="ctr"/>
              <a:r>
                <a:rPr lang="ja-JP" altLang="en-US" sz="3200" b="1" dirty="0">
                  <a:solidFill>
                    <a:srgbClr val="FF0000"/>
                  </a:solidFill>
                  <a:latin typeface="メイリオ" panose="020B0604030504040204" pitchFamily="50" charset="-128"/>
                  <a:ea typeface="メイリオ" panose="020B0604030504040204" pitchFamily="50" charset="-128"/>
                </a:rPr>
                <a:t>基準水位</a:t>
              </a:r>
            </a:p>
          </p:txBody>
        </p:sp>
      </p:grpSp>
    </p:spTree>
    <p:extLst>
      <p:ext uri="{BB962C8B-B14F-4D97-AF65-F5344CB8AC3E}">
        <p14:creationId xmlns:p14="http://schemas.microsoft.com/office/powerpoint/2010/main" val="35745753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1210</TotalTime>
  <Words>703</Words>
  <Application>Microsoft Office PowerPoint</Application>
  <PresentationFormat>ユーザー設定</PresentationFormat>
  <Paragraphs>82</Paragraphs>
  <Slides>2</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vt:i4>
      </vt:variant>
    </vt:vector>
  </HeadingPairs>
  <TitlesOfParts>
    <vt:vector size="15" baseType="lpstr">
      <vt:lpstr>HG丸ｺﾞｼｯｸM-PRO</vt:lpstr>
      <vt:lpstr>ＭＳ Ｐゴシック</vt:lpstr>
      <vt:lpstr>ＭＳ 明朝</vt:lpstr>
      <vt:lpstr>メイリオ</vt:lpstr>
      <vt:lpstr>游ゴシック</vt:lpstr>
      <vt:lpstr>游ゴシック Light</vt:lpstr>
      <vt:lpstr>Arial</vt:lpstr>
      <vt:lpstr>Calibri</vt:lpstr>
      <vt:lpstr>Calibri Light</vt:lpstr>
      <vt:lpstr>Century</vt:lpstr>
      <vt:lpstr>Gill Sans MT</vt:lpstr>
      <vt:lpstr>Times New Roman</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山本 新吾</dc:creator>
  <cp:lastModifiedBy>山本 新吾</cp:lastModifiedBy>
  <cp:revision>80</cp:revision>
  <cp:lastPrinted>2021-08-04T07:27:13Z</cp:lastPrinted>
  <dcterms:created xsi:type="dcterms:W3CDTF">2021-06-15T07:40:02Z</dcterms:created>
  <dcterms:modified xsi:type="dcterms:W3CDTF">2021-08-04T07:50:37Z</dcterms:modified>
</cp:coreProperties>
</file>